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CFD37-CB7B-4551-BECB-66A97D9A730C}" type="datetimeFigureOut">
              <a:rPr lang="ru-RU" smtClean="0"/>
              <a:t>22.08.2023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E6CAF-7E12-443B-AAAC-560A44D42E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470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7E6CAF-7E12-443B-AAAC-560A44D42EB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364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79084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244" y="312877"/>
            <a:ext cx="10357510" cy="1903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5505" y="3068634"/>
            <a:ext cx="11279505" cy="2435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20200" y="229922"/>
            <a:ext cx="2719468" cy="1293272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73727" y="1560140"/>
            <a:ext cx="6837045" cy="2284095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655"/>
              </a:spcBef>
            </a:pPr>
            <a:r>
              <a:rPr sz="4000" spc="-50" dirty="0"/>
              <a:t>ШТАБ </a:t>
            </a:r>
            <a:r>
              <a:rPr sz="4000" spc="-40" dirty="0"/>
              <a:t>ВОСПИТАТЕЛЬНОЙ </a:t>
            </a:r>
            <a:r>
              <a:rPr sz="4000" spc="-985" dirty="0"/>
              <a:t> </a:t>
            </a:r>
            <a:r>
              <a:rPr sz="4000" spc="-85" dirty="0"/>
              <a:t>РАБОТЫ</a:t>
            </a:r>
            <a:endParaRPr sz="4000" dirty="0"/>
          </a:p>
          <a:p>
            <a:pPr marL="12700" marR="1149350">
              <a:lnSpc>
                <a:spcPts val="4320"/>
              </a:lnSpc>
              <a:spcBef>
                <a:spcPts val="5"/>
              </a:spcBef>
            </a:pPr>
            <a:r>
              <a:rPr sz="4000" spc="5" dirty="0"/>
              <a:t>В</a:t>
            </a:r>
            <a:r>
              <a:rPr sz="4000" spc="-70" dirty="0"/>
              <a:t> </a:t>
            </a:r>
            <a:r>
              <a:rPr sz="4000" spc="-85" dirty="0"/>
              <a:t>ОБРАЗОВАТЕЛЬНОЙ </a:t>
            </a:r>
            <a:r>
              <a:rPr sz="4000" spc="-985" dirty="0"/>
              <a:t> </a:t>
            </a:r>
            <a:r>
              <a:rPr sz="4000" spc="-40" dirty="0"/>
              <a:t>ОРГАНИЗАЦИИ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073727" y="4128639"/>
            <a:ext cx="83775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latin typeface="Times New Roman"/>
                <a:cs typeface="Times New Roman"/>
              </a:rPr>
              <a:t>ОРГАНИЗАЦИОННО-МЕТОДИЧЕСКИЕ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ОСНОВЫ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ДЕЯТЕЛЬНОСТИ</a:t>
            </a:r>
            <a:endParaRPr sz="2000" dirty="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81800" y="599426"/>
            <a:ext cx="2057400" cy="39117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724400" y="5105400"/>
            <a:ext cx="6918325" cy="139204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95"/>
              </a:spcBef>
            </a:pPr>
            <a:r>
              <a:rPr lang="ru-RU" sz="2000" spc="-10" dirty="0" smtClean="0">
                <a:latin typeface="Times New Roman"/>
                <a:cs typeface="Times New Roman"/>
              </a:rPr>
              <a:t>Советник директора по воспитанию и взаимодействию с детскими общественными объединениями МБОУ «</a:t>
            </a:r>
            <a:r>
              <a:rPr lang="ru-RU" sz="2000" spc="-10" dirty="0" err="1" smtClean="0">
                <a:latin typeface="Times New Roman"/>
                <a:cs typeface="Times New Roman"/>
              </a:rPr>
              <a:t>Могойтинская</a:t>
            </a:r>
            <a:r>
              <a:rPr lang="ru-RU" sz="2000" spc="-10" dirty="0" smtClean="0">
                <a:latin typeface="Times New Roman"/>
                <a:cs typeface="Times New Roman"/>
              </a:rPr>
              <a:t> СОШ </a:t>
            </a:r>
            <a:r>
              <a:rPr lang="ru-RU" sz="2000" spc="-10" dirty="0" err="1" smtClean="0">
                <a:latin typeface="Times New Roman"/>
                <a:cs typeface="Times New Roman"/>
              </a:rPr>
              <a:t>им.В.С.Анищенко</a:t>
            </a:r>
            <a:r>
              <a:rPr lang="ru-RU" sz="2000" spc="-10" dirty="0" smtClean="0">
                <a:latin typeface="Times New Roman"/>
                <a:cs typeface="Times New Roman"/>
              </a:rPr>
              <a:t>» </a:t>
            </a:r>
            <a:r>
              <a:rPr lang="ru-RU" sz="2000" spc="-10" dirty="0" err="1" smtClean="0">
                <a:latin typeface="Times New Roman"/>
                <a:cs typeface="Times New Roman"/>
              </a:rPr>
              <a:t>Курумканский</a:t>
            </a:r>
            <a:r>
              <a:rPr lang="ru-RU" sz="2000" spc="-10" dirty="0" smtClean="0">
                <a:latin typeface="Times New Roman"/>
                <a:cs typeface="Times New Roman"/>
              </a:rPr>
              <a:t> район </a:t>
            </a:r>
            <a:endParaRPr lang="ru-RU" sz="2000" spc="-10" dirty="0" smtClean="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95"/>
              </a:spcBef>
            </a:pPr>
            <a:endParaRPr lang="ru-RU" sz="600" spc="-10" dirty="0" smtClean="0"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95"/>
              </a:spcBef>
            </a:pPr>
            <a:r>
              <a:rPr lang="ru-RU" sz="2000" spc="-10" dirty="0" smtClean="0">
                <a:latin typeface="Times New Roman"/>
                <a:cs typeface="Times New Roman"/>
              </a:rPr>
              <a:t>Чумакова </a:t>
            </a:r>
            <a:r>
              <a:rPr lang="ru-RU" sz="2000" spc="-10" dirty="0" smtClean="0">
                <a:latin typeface="Times New Roman"/>
                <a:cs typeface="Times New Roman"/>
              </a:rPr>
              <a:t>Оксана Владимировна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67759" y="312877"/>
            <a:ext cx="486092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Основные</a:t>
            </a:r>
            <a:r>
              <a:rPr spc="-10" dirty="0"/>
              <a:t> </a:t>
            </a:r>
            <a:r>
              <a:rPr spc="-15" dirty="0"/>
              <a:t>понятия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17244" y="1804797"/>
            <a:ext cx="10337165" cy="339661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215265">
              <a:lnSpc>
                <a:spcPts val="3020"/>
              </a:lnSpc>
              <a:spcBef>
                <a:spcPts val="490"/>
              </a:spcBef>
              <a:tabLst>
                <a:tab pos="1621790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i="1" dirty="0" smtClean="0">
                <a:latin typeface="Times New Roman"/>
                <a:cs typeface="Times New Roman"/>
              </a:rPr>
              <a:t>–</a:t>
            </a:r>
            <a:r>
              <a:rPr sz="2800" i="1" spc="-15" dirty="0" smtClean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это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управление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процессом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развития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личности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ребенка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через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создание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благоприятных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для </a:t>
            </a:r>
            <a:r>
              <a:rPr sz="2800" spc="-25" dirty="0">
                <a:latin typeface="Times New Roman"/>
                <a:cs typeface="Times New Roman"/>
              </a:rPr>
              <a:t>этого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условий.</a:t>
            </a:r>
            <a:endParaRPr sz="2800" dirty="0">
              <a:latin typeface="Times New Roman"/>
              <a:cs typeface="Times New Roman"/>
            </a:endParaRPr>
          </a:p>
          <a:p>
            <a:pPr marL="12700" marR="1388745">
              <a:lnSpc>
                <a:spcPts val="3030"/>
              </a:lnSpc>
              <a:spcBef>
                <a:spcPts val="990"/>
              </a:spcBef>
              <a:tabLst>
                <a:tab pos="1701164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spc="5" dirty="0">
                <a:latin typeface="Times New Roman"/>
                <a:cs typeface="Times New Roman"/>
              </a:rPr>
              <a:t>–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это</a:t>
            </a:r>
            <a:r>
              <a:rPr sz="2800" spc="5" dirty="0">
                <a:latin typeface="Times New Roman"/>
                <a:cs typeface="Times New Roman"/>
              </a:rPr>
              <a:t> профессиональная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деятельность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педагога,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направленная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на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развитие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личности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ребенка.</a:t>
            </a:r>
            <a:endParaRPr sz="2800" dirty="0">
              <a:latin typeface="Times New Roman"/>
              <a:cs typeface="Times New Roman"/>
            </a:endParaRPr>
          </a:p>
          <a:p>
            <a:pPr marL="100965">
              <a:lnSpc>
                <a:spcPts val="3190"/>
              </a:lnSpc>
              <a:spcBef>
                <a:spcPts val="620"/>
              </a:spcBef>
              <a:tabLst>
                <a:tab pos="1710689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i="1" dirty="0">
                <a:latin typeface="Times New Roman"/>
                <a:cs typeface="Times New Roman"/>
              </a:rPr>
              <a:t>–</a:t>
            </a:r>
            <a:r>
              <a:rPr sz="2800" i="1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изменения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личности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детей,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которые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педагоги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ct val="90000"/>
              </a:lnSpc>
              <a:spcBef>
                <a:spcPts val="170"/>
              </a:spcBef>
            </a:pPr>
            <a:r>
              <a:rPr sz="2800" spc="5" dirty="0">
                <a:latin typeface="Times New Roman"/>
                <a:cs typeface="Times New Roman"/>
              </a:rPr>
              <a:t>стремятся </a:t>
            </a:r>
            <a:r>
              <a:rPr sz="2800" spc="-10" dirty="0">
                <a:latin typeface="Times New Roman"/>
                <a:cs typeface="Times New Roman"/>
              </a:rPr>
              <a:t>получить </a:t>
            </a:r>
            <a:r>
              <a:rPr sz="2800" dirty="0">
                <a:latin typeface="Times New Roman"/>
                <a:cs typeface="Times New Roman"/>
              </a:rPr>
              <a:t>в </a:t>
            </a:r>
            <a:r>
              <a:rPr sz="2800" spc="15" dirty="0">
                <a:latin typeface="Times New Roman"/>
                <a:cs typeface="Times New Roman"/>
              </a:rPr>
              <a:t>процессе </a:t>
            </a:r>
            <a:r>
              <a:rPr sz="2800" spc="5" dirty="0">
                <a:latin typeface="Times New Roman"/>
                <a:cs typeface="Times New Roman"/>
              </a:rPr>
              <a:t>реализации </a:t>
            </a:r>
            <a:r>
              <a:rPr sz="2800" dirty="0">
                <a:latin typeface="Times New Roman"/>
                <a:cs typeface="Times New Roman"/>
              </a:rPr>
              <a:t>своей </a:t>
            </a:r>
            <a:r>
              <a:rPr sz="2800" spc="-5" dirty="0">
                <a:latin typeface="Times New Roman"/>
                <a:cs typeface="Times New Roman"/>
              </a:rPr>
              <a:t>воспитательной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деятельности. Ожидаемый, </a:t>
            </a:r>
            <a:r>
              <a:rPr sz="2800" spc="-10" dirty="0">
                <a:latin typeface="Times New Roman"/>
                <a:cs typeface="Times New Roman"/>
              </a:rPr>
              <a:t>планируемый </a:t>
            </a:r>
            <a:r>
              <a:rPr sz="2800" spc="-40" dirty="0">
                <a:latin typeface="Times New Roman"/>
                <a:cs typeface="Times New Roman"/>
              </a:rPr>
              <a:t>результат </a:t>
            </a:r>
            <a:r>
              <a:rPr sz="2800" dirty="0">
                <a:latin typeface="Times New Roman"/>
                <a:cs typeface="Times New Roman"/>
              </a:rPr>
              <a:t>воспитательной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9" y="312877"/>
            <a:ext cx="486092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Основные</a:t>
            </a:r>
            <a:r>
              <a:rPr spc="-10" dirty="0"/>
              <a:t> </a:t>
            </a:r>
            <a:r>
              <a:rPr spc="-15" dirty="0"/>
              <a:t>понятия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804797"/>
            <a:ext cx="10358755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90"/>
              </a:spcBef>
              <a:tabLst>
                <a:tab pos="2250440" algn="l"/>
                <a:tab pos="2692400" algn="l"/>
                <a:tab pos="3435985" algn="l"/>
                <a:tab pos="5438775" algn="l"/>
                <a:tab pos="7313930" algn="l"/>
                <a:tab pos="8920480" algn="l"/>
              </a:tabLst>
            </a:pPr>
            <a:r>
              <a:rPr sz="2800" b="1" i="1" spc="5" dirty="0">
                <a:solidFill>
                  <a:srgbClr val="843B0C"/>
                </a:solidFill>
                <a:latin typeface="Times New Roman"/>
                <a:cs typeface="Times New Roman"/>
              </a:rPr>
              <a:t>Во</a:t>
            </a:r>
            <a:r>
              <a:rPr sz="2800" b="1" i="1" dirty="0">
                <a:solidFill>
                  <a:srgbClr val="843B0C"/>
                </a:solidFill>
                <a:latin typeface="Times New Roman"/>
                <a:cs typeface="Times New Roman"/>
              </a:rPr>
              <a:t>сп</a:t>
            </a:r>
            <a:r>
              <a:rPr sz="2800" b="1" i="1" spc="-55" dirty="0">
                <a:solidFill>
                  <a:srgbClr val="843B0C"/>
                </a:solidFill>
                <a:latin typeface="Times New Roman"/>
                <a:cs typeface="Times New Roman"/>
              </a:rPr>
              <a:t>и</a:t>
            </a:r>
            <a:r>
              <a:rPr sz="2800" b="1" i="1" spc="50" dirty="0">
                <a:solidFill>
                  <a:srgbClr val="843B0C"/>
                </a:solidFill>
                <a:latin typeface="Times New Roman"/>
                <a:cs typeface="Times New Roman"/>
              </a:rPr>
              <a:t>т</a:t>
            </a:r>
            <a:r>
              <a:rPr sz="2800" b="1" i="1" spc="-15" dirty="0">
                <a:solidFill>
                  <a:srgbClr val="843B0C"/>
                </a:solidFill>
                <a:latin typeface="Times New Roman"/>
                <a:cs typeface="Times New Roman"/>
              </a:rPr>
              <a:t>а</a:t>
            </a:r>
            <a:r>
              <a:rPr sz="2800" b="1" i="1" spc="-25" dirty="0">
                <a:solidFill>
                  <a:srgbClr val="843B0C"/>
                </a:solidFill>
                <a:latin typeface="Times New Roman"/>
                <a:cs typeface="Times New Roman"/>
              </a:rPr>
              <a:t>н</a:t>
            </a:r>
            <a:r>
              <a:rPr sz="2800" b="1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и</a:t>
            </a:r>
            <a:r>
              <a:rPr sz="2800" b="1" i="1" dirty="0">
                <a:solidFill>
                  <a:srgbClr val="843B0C"/>
                </a:solidFill>
                <a:latin typeface="Times New Roman"/>
                <a:cs typeface="Times New Roman"/>
              </a:rPr>
              <a:t>е	</a:t>
            </a:r>
            <a:r>
              <a:rPr sz="2800" i="1" dirty="0">
                <a:latin typeface="Times New Roman"/>
                <a:cs typeface="Times New Roman"/>
              </a:rPr>
              <a:t>–	</a:t>
            </a:r>
            <a:r>
              <a:rPr sz="2800" spc="-5" dirty="0">
                <a:latin typeface="Times New Roman"/>
                <a:cs typeface="Times New Roman"/>
              </a:rPr>
              <a:t>э</a:t>
            </a:r>
            <a:r>
              <a:rPr sz="2800" spc="-60" dirty="0">
                <a:latin typeface="Times New Roman"/>
                <a:cs typeface="Times New Roman"/>
              </a:rPr>
              <a:t>т</a:t>
            </a:r>
            <a:r>
              <a:rPr sz="2800" dirty="0">
                <a:latin typeface="Times New Roman"/>
                <a:cs typeface="Times New Roman"/>
              </a:rPr>
              <a:t>о	</a:t>
            </a:r>
            <a:r>
              <a:rPr sz="2800" spc="-40" dirty="0">
                <a:latin typeface="Times New Roman"/>
                <a:cs typeface="Times New Roman"/>
              </a:rPr>
              <a:t>у</a:t>
            </a:r>
            <a:r>
              <a:rPr sz="2800" spc="5" dirty="0">
                <a:latin typeface="Times New Roman"/>
                <a:cs typeface="Times New Roman"/>
              </a:rPr>
              <a:t>пр</a:t>
            </a:r>
            <a:r>
              <a:rPr sz="2800" dirty="0">
                <a:latin typeface="Times New Roman"/>
                <a:cs typeface="Times New Roman"/>
              </a:rPr>
              <a:t>а</a:t>
            </a:r>
            <a:r>
              <a:rPr sz="2800" spc="-55" dirty="0">
                <a:latin typeface="Times New Roman"/>
                <a:cs typeface="Times New Roman"/>
              </a:rPr>
              <a:t>в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dirty="0">
                <a:latin typeface="Times New Roman"/>
                <a:cs typeface="Times New Roman"/>
              </a:rPr>
              <a:t>е</a:t>
            </a:r>
            <a:r>
              <a:rPr sz="2800" spc="5" dirty="0">
                <a:latin typeface="Times New Roman"/>
                <a:cs typeface="Times New Roman"/>
              </a:rPr>
              <a:t>н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е	</a:t>
            </a:r>
            <a:r>
              <a:rPr sz="2800" spc="-15" dirty="0">
                <a:latin typeface="Times New Roman"/>
                <a:cs typeface="Times New Roman"/>
              </a:rPr>
              <a:t>про</a:t>
            </a:r>
            <a:r>
              <a:rPr sz="2800" spc="5" dirty="0">
                <a:latin typeface="Times New Roman"/>
                <a:cs typeface="Times New Roman"/>
              </a:rPr>
              <a:t>ц</a:t>
            </a:r>
            <a:r>
              <a:rPr sz="2800" spc="70" dirty="0">
                <a:latin typeface="Times New Roman"/>
                <a:cs typeface="Times New Roman"/>
              </a:rPr>
              <a:t>е</a:t>
            </a:r>
            <a:r>
              <a:rPr sz="2800" spc="-25" dirty="0">
                <a:latin typeface="Times New Roman"/>
                <a:cs typeface="Times New Roman"/>
              </a:rPr>
              <a:t>сс</a:t>
            </a:r>
            <a:r>
              <a:rPr sz="2800" spc="-40" dirty="0">
                <a:latin typeface="Times New Roman"/>
                <a:cs typeface="Times New Roman"/>
              </a:rPr>
              <a:t>о</a:t>
            </a:r>
            <a:r>
              <a:rPr sz="2800" spc="5" dirty="0">
                <a:latin typeface="Times New Roman"/>
                <a:cs typeface="Times New Roman"/>
              </a:rPr>
              <a:t>м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5" dirty="0">
                <a:latin typeface="Times New Roman"/>
                <a:cs typeface="Times New Roman"/>
              </a:rPr>
              <a:t>р</a:t>
            </a:r>
            <a:r>
              <a:rPr sz="2800" dirty="0">
                <a:latin typeface="Times New Roman"/>
                <a:cs typeface="Times New Roman"/>
              </a:rPr>
              <a:t>аз</a:t>
            </a:r>
            <a:r>
              <a:rPr sz="2800" spc="-10" dirty="0">
                <a:latin typeface="Times New Roman"/>
                <a:cs typeface="Times New Roman"/>
              </a:rPr>
              <a:t>в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spc="-30" dirty="0">
                <a:latin typeface="Times New Roman"/>
                <a:cs typeface="Times New Roman"/>
              </a:rPr>
              <a:t>т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я	</a:t>
            </a:r>
            <a:r>
              <a:rPr sz="2800" spc="-35" dirty="0">
                <a:latin typeface="Times New Roman"/>
                <a:cs typeface="Times New Roman"/>
              </a:rPr>
              <a:t>л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ч</a:t>
            </a:r>
            <a:r>
              <a:rPr sz="2800" spc="-15" dirty="0">
                <a:latin typeface="Times New Roman"/>
                <a:cs typeface="Times New Roman"/>
              </a:rPr>
              <a:t>н</a:t>
            </a:r>
            <a:r>
              <a:rPr sz="2800" spc="80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-25" dirty="0">
                <a:latin typeface="Times New Roman"/>
                <a:cs typeface="Times New Roman"/>
              </a:rPr>
              <a:t>т</a:t>
            </a:r>
            <a:r>
              <a:rPr sz="2800" dirty="0">
                <a:latin typeface="Times New Roman"/>
                <a:cs typeface="Times New Roman"/>
              </a:rPr>
              <a:t>и  </a:t>
            </a:r>
            <a:r>
              <a:rPr sz="2800" spc="-10" dirty="0">
                <a:latin typeface="Times New Roman"/>
                <a:cs typeface="Times New Roman"/>
              </a:rPr>
              <a:t>ребенка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через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создание</a:t>
            </a:r>
            <a:r>
              <a:rPr sz="2800" spc="-15" dirty="0">
                <a:latin typeface="Times New Roman"/>
                <a:cs typeface="Times New Roman"/>
              </a:rPr>
              <a:t> благоприятных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для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этого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условий.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9535" y="2894023"/>
            <a:ext cx="10512756" cy="832920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12700" marR="5080" algn="just">
              <a:lnSpc>
                <a:spcPts val="3020"/>
              </a:lnSpc>
              <a:spcBef>
                <a:spcPts val="495"/>
              </a:spcBef>
            </a:pPr>
            <a:r>
              <a:rPr sz="2800" b="1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Воспитательная</a:t>
            </a:r>
            <a:r>
              <a:rPr sz="2800" b="1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b="1" i="1" spc="-15" dirty="0" err="1">
                <a:solidFill>
                  <a:srgbClr val="843B0C"/>
                </a:solidFill>
                <a:latin typeface="Times New Roman"/>
                <a:cs typeface="Times New Roman"/>
              </a:rPr>
              <a:t>деятельность</a:t>
            </a:r>
            <a:r>
              <a:rPr sz="2800" b="1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5" dirty="0" smtClean="0">
                <a:latin typeface="Times New Roman"/>
                <a:cs typeface="Times New Roman"/>
              </a:rPr>
              <a:t>–</a:t>
            </a:r>
            <a:r>
              <a:rPr lang="ru-RU" sz="2800" i="1" spc="5" dirty="0" smtClean="0">
                <a:latin typeface="Times New Roman"/>
                <a:cs typeface="Times New Roman"/>
              </a:rPr>
              <a:t> </a:t>
            </a:r>
            <a:r>
              <a:rPr lang="ru-RU" sz="2800" spc="-5" dirty="0" smtClean="0">
                <a:latin typeface="Times New Roman"/>
                <a:cs typeface="Times New Roman"/>
              </a:rPr>
              <a:t>э</a:t>
            </a:r>
            <a:r>
              <a:rPr lang="ru-RU" sz="2800" spc="-60" dirty="0" smtClean="0">
                <a:latin typeface="Times New Roman"/>
                <a:cs typeface="Times New Roman"/>
              </a:rPr>
              <a:t>т</a:t>
            </a:r>
            <a:r>
              <a:rPr lang="ru-RU" sz="2800" spc="5" dirty="0" smtClean="0">
                <a:latin typeface="Times New Roman"/>
                <a:cs typeface="Times New Roman"/>
              </a:rPr>
              <a:t>о</a:t>
            </a:r>
            <a:r>
              <a:rPr lang="ru-RU" sz="2800" dirty="0" smtClean="0">
                <a:latin typeface="Times New Roman"/>
                <a:cs typeface="Times New Roman"/>
              </a:rPr>
              <a:t> </a:t>
            </a:r>
            <a:r>
              <a:rPr lang="ru-RU" sz="2800" spc="10" dirty="0" smtClean="0">
                <a:latin typeface="Times New Roman"/>
                <a:cs typeface="Times New Roman"/>
              </a:rPr>
              <a:t>п</a:t>
            </a:r>
            <a:r>
              <a:rPr lang="ru-RU" sz="2800" spc="-10" dirty="0" smtClean="0">
                <a:latin typeface="Times New Roman"/>
                <a:cs typeface="Times New Roman"/>
              </a:rPr>
              <a:t>р</a:t>
            </a:r>
            <a:r>
              <a:rPr lang="ru-RU" sz="2800" spc="10" dirty="0" smtClean="0">
                <a:latin typeface="Times New Roman"/>
                <a:cs typeface="Times New Roman"/>
              </a:rPr>
              <a:t>о</a:t>
            </a:r>
            <a:r>
              <a:rPr lang="ru-RU" sz="2800" spc="-20" dirty="0" smtClean="0">
                <a:latin typeface="Times New Roman"/>
                <a:cs typeface="Times New Roman"/>
              </a:rPr>
              <a:t>ф</a:t>
            </a:r>
            <a:r>
              <a:rPr lang="ru-RU" sz="2800" spc="45" dirty="0" smtClean="0">
                <a:latin typeface="Times New Roman"/>
                <a:cs typeface="Times New Roman"/>
              </a:rPr>
              <a:t>е</a:t>
            </a:r>
            <a:r>
              <a:rPr lang="ru-RU" sz="2800" dirty="0" smtClean="0">
                <a:latin typeface="Times New Roman"/>
                <a:cs typeface="Times New Roman"/>
              </a:rPr>
              <a:t>сс</a:t>
            </a:r>
            <a:r>
              <a:rPr lang="ru-RU" sz="2800" spc="-10" dirty="0" smtClean="0">
                <a:latin typeface="Times New Roman"/>
                <a:cs typeface="Times New Roman"/>
              </a:rPr>
              <a:t>ио</a:t>
            </a:r>
            <a:r>
              <a:rPr lang="ru-RU" sz="2800" spc="10" dirty="0" smtClean="0">
                <a:latin typeface="Times New Roman"/>
                <a:cs typeface="Times New Roman"/>
              </a:rPr>
              <a:t>н</a:t>
            </a:r>
            <a:r>
              <a:rPr lang="ru-RU" sz="2800" spc="20" dirty="0" smtClean="0">
                <a:latin typeface="Times New Roman"/>
                <a:cs typeface="Times New Roman"/>
              </a:rPr>
              <a:t>а</a:t>
            </a:r>
            <a:r>
              <a:rPr lang="ru-RU" sz="2800" spc="-10" dirty="0" smtClean="0">
                <a:latin typeface="Times New Roman"/>
                <a:cs typeface="Times New Roman"/>
              </a:rPr>
              <a:t>ль</a:t>
            </a:r>
            <a:r>
              <a:rPr lang="ru-RU" sz="2800" spc="10" dirty="0" smtClean="0">
                <a:latin typeface="Times New Roman"/>
                <a:cs typeface="Times New Roman"/>
              </a:rPr>
              <a:t>н</a:t>
            </a:r>
            <a:r>
              <a:rPr lang="ru-RU" sz="2800" spc="-25" dirty="0" smtClean="0">
                <a:latin typeface="Times New Roman"/>
                <a:cs typeface="Times New Roman"/>
              </a:rPr>
              <a:t>а</a:t>
            </a:r>
            <a:r>
              <a:rPr lang="ru-RU" sz="2800" dirty="0" smtClean="0">
                <a:latin typeface="Times New Roman"/>
                <a:cs typeface="Times New Roman"/>
              </a:rPr>
              <a:t>я </a:t>
            </a:r>
            <a:r>
              <a:rPr sz="2800" i="1" spc="5" dirty="0" smtClean="0">
                <a:latin typeface="Times New Roman"/>
                <a:cs typeface="Times New Roman"/>
              </a:rPr>
              <a:t> </a:t>
            </a:r>
            <a:r>
              <a:rPr sz="2800" i="1" spc="10" dirty="0" smtClean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деятельность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педагога,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15" dirty="0" err="1" smtClean="0">
                <a:latin typeface="Times New Roman"/>
                <a:cs typeface="Times New Roman"/>
              </a:rPr>
              <a:t>направленная</a:t>
            </a:r>
            <a:r>
              <a:rPr lang="ru-RU" sz="2800" spc="-15" dirty="0" smtClean="0">
                <a:latin typeface="Times New Roman"/>
                <a:cs typeface="Times New Roman"/>
              </a:rPr>
              <a:t> </a:t>
            </a:r>
            <a:r>
              <a:rPr lang="ru-RU" sz="2800" spc="5" dirty="0" smtClean="0">
                <a:latin typeface="Times New Roman"/>
                <a:cs typeface="Times New Roman"/>
              </a:rPr>
              <a:t>н</a:t>
            </a:r>
            <a:r>
              <a:rPr lang="ru-RU" sz="2800" dirty="0" smtClean="0">
                <a:latin typeface="Times New Roman"/>
                <a:cs typeface="Times New Roman"/>
              </a:rPr>
              <a:t>а </a:t>
            </a:r>
            <a:r>
              <a:rPr lang="ru-RU" sz="2800" spc="-15" dirty="0" smtClean="0">
                <a:latin typeface="Times New Roman"/>
                <a:cs typeface="Times New Roman"/>
              </a:rPr>
              <a:t>р</a:t>
            </a:r>
            <a:r>
              <a:rPr lang="ru-RU" sz="2800" dirty="0" smtClean="0">
                <a:latin typeface="Times New Roman"/>
                <a:cs typeface="Times New Roman"/>
              </a:rPr>
              <a:t>аз</a:t>
            </a:r>
            <a:r>
              <a:rPr lang="ru-RU" sz="2800" spc="-10" dirty="0" smtClean="0">
                <a:latin typeface="Times New Roman"/>
                <a:cs typeface="Times New Roman"/>
              </a:rPr>
              <a:t>в</a:t>
            </a:r>
            <a:r>
              <a:rPr lang="ru-RU" sz="2800" spc="5" dirty="0" smtClean="0">
                <a:latin typeface="Times New Roman"/>
                <a:cs typeface="Times New Roman"/>
              </a:rPr>
              <a:t>и</a:t>
            </a:r>
            <a:r>
              <a:rPr lang="ru-RU" sz="2800" spc="-30" dirty="0" smtClean="0">
                <a:latin typeface="Times New Roman"/>
                <a:cs typeface="Times New Roman"/>
              </a:rPr>
              <a:t>т</a:t>
            </a:r>
            <a:r>
              <a:rPr lang="ru-RU" sz="2800" spc="5" dirty="0" smtClean="0">
                <a:latin typeface="Times New Roman"/>
                <a:cs typeface="Times New Roman"/>
              </a:rPr>
              <a:t>и</a:t>
            </a:r>
            <a:r>
              <a:rPr lang="ru-RU" sz="2800" dirty="0" smtClean="0">
                <a:latin typeface="Times New Roman"/>
                <a:cs typeface="Times New Roman"/>
              </a:rPr>
              <a:t>е</a:t>
            </a:r>
            <a:r>
              <a:rPr lang="ru-RU" sz="2800" dirty="0">
                <a:latin typeface="Times New Roman"/>
                <a:cs typeface="Times New Roman"/>
              </a:rPr>
              <a:t> </a:t>
            </a:r>
            <a:r>
              <a:rPr lang="ru-RU" sz="2800" spc="-35" dirty="0" smtClean="0">
                <a:latin typeface="Times New Roman"/>
                <a:cs typeface="Times New Roman"/>
              </a:rPr>
              <a:t>л</a:t>
            </a:r>
            <a:r>
              <a:rPr lang="ru-RU" sz="2800" spc="5" dirty="0" smtClean="0">
                <a:latin typeface="Times New Roman"/>
                <a:cs typeface="Times New Roman"/>
              </a:rPr>
              <a:t>и</a:t>
            </a:r>
            <a:r>
              <a:rPr lang="ru-RU" sz="2800" dirty="0" smtClean="0">
                <a:latin typeface="Times New Roman"/>
                <a:cs typeface="Times New Roman"/>
              </a:rPr>
              <a:t>ч</a:t>
            </a:r>
            <a:r>
              <a:rPr lang="ru-RU" sz="2800" spc="-15" dirty="0" smtClean="0">
                <a:latin typeface="Times New Roman"/>
                <a:cs typeface="Times New Roman"/>
              </a:rPr>
              <a:t>н</a:t>
            </a:r>
            <a:r>
              <a:rPr lang="ru-RU" sz="2800" spc="80" dirty="0" smtClean="0">
                <a:latin typeface="Times New Roman"/>
                <a:cs typeface="Times New Roman"/>
              </a:rPr>
              <a:t>о</a:t>
            </a:r>
            <a:r>
              <a:rPr lang="ru-RU" sz="2800" dirty="0" smtClean="0">
                <a:latin typeface="Times New Roman"/>
                <a:cs typeface="Times New Roman"/>
              </a:rPr>
              <a:t>с</a:t>
            </a:r>
            <a:r>
              <a:rPr lang="ru-RU" sz="2800" spc="-25" dirty="0" smtClean="0">
                <a:latin typeface="Times New Roman"/>
                <a:cs typeface="Times New Roman"/>
              </a:rPr>
              <a:t>т</a:t>
            </a:r>
            <a:r>
              <a:rPr lang="ru-RU" sz="2800" dirty="0" smtClean="0">
                <a:latin typeface="Times New Roman"/>
                <a:cs typeface="Times New Roman"/>
              </a:rPr>
              <a:t>и </a:t>
            </a:r>
            <a:r>
              <a:rPr sz="2800" spc="-5" dirty="0" err="1" smtClean="0">
                <a:latin typeface="Times New Roman"/>
                <a:cs typeface="Times New Roman"/>
              </a:rPr>
              <a:t>ребенка</a:t>
            </a:r>
            <a:r>
              <a:rPr sz="2800" spc="-5" dirty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17244" y="3978605"/>
            <a:ext cx="10360025" cy="160655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 algn="just">
              <a:lnSpc>
                <a:spcPct val="90000"/>
              </a:lnSpc>
              <a:spcBef>
                <a:spcPts val="445"/>
              </a:spcBef>
            </a:pPr>
            <a:r>
              <a:rPr sz="2800" b="1" i="1" spc="-15" dirty="0">
                <a:solidFill>
                  <a:srgbClr val="843B0C"/>
                </a:solidFill>
                <a:latin typeface="Times New Roman"/>
                <a:cs typeface="Times New Roman"/>
              </a:rPr>
              <a:t>Цель </a:t>
            </a:r>
            <a:r>
              <a:rPr sz="2800" b="1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воспитания </a:t>
            </a:r>
            <a:r>
              <a:rPr sz="2800" i="1" spc="5" dirty="0">
                <a:latin typeface="Times New Roman"/>
                <a:cs typeface="Times New Roman"/>
              </a:rPr>
              <a:t>– </a:t>
            </a:r>
            <a:r>
              <a:rPr sz="2800" spc="-5" dirty="0">
                <a:latin typeface="Times New Roman"/>
                <a:cs typeface="Times New Roman"/>
              </a:rPr>
              <a:t>изменения </a:t>
            </a:r>
            <a:r>
              <a:rPr sz="2800" dirty="0">
                <a:latin typeface="Times New Roman"/>
                <a:cs typeface="Times New Roman"/>
              </a:rPr>
              <a:t>в </a:t>
            </a:r>
            <a:r>
              <a:rPr sz="2800" spc="5" dirty="0">
                <a:latin typeface="Times New Roman"/>
                <a:cs typeface="Times New Roman"/>
              </a:rPr>
              <a:t>личности </a:t>
            </a:r>
            <a:r>
              <a:rPr sz="2800" dirty="0">
                <a:latin typeface="Times New Roman"/>
                <a:cs typeface="Times New Roman"/>
              </a:rPr>
              <a:t>детей, </a:t>
            </a:r>
            <a:r>
              <a:rPr sz="2800" spc="-35" dirty="0">
                <a:latin typeface="Times New Roman"/>
                <a:cs typeface="Times New Roman"/>
              </a:rPr>
              <a:t>которые </a:t>
            </a:r>
            <a:r>
              <a:rPr sz="2800" spc="-20" dirty="0">
                <a:latin typeface="Times New Roman"/>
                <a:cs typeface="Times New Roman"/>
              </a:rPr>
              <a:t>педагоги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стремятся </a:t>
            </a:r>
            <a:r>
              <a:rPr sz="2800" spc="-10" dirty="0">
                <a:latin typeface="Times New Roman"/>
                <a:cs typeface="Times New Roman"/>
              </a:rPr>
              <a:t>получить </a:t>
            </a:r>
            <a:r>
              <a:rPr sz="2800" dirty="0">
                <a:latin typeface="Times New Roman"/>
                <a:cs typeface="Times New Roman"/>
              </a:rPr>
              <a:t>в </a:t>
            </a:r>
            <a:r>
              <a:rPr sz="2800" spc="10" dirty="0">
                <a:latin typeface="Times New Roman"/>
                <a:cs typeface="Times New Roman"/>
              </a:rPr>
              <a:t>процессе </a:t>
            </a:r>
            <a:r>
              <a:rPr sz="2800" dirty="0">
                <a:latin typeface="Times New Roman"/>
                <a:cs typeface="Times New Roman"/>
              </a:rPr>
              <a:t>реализации своей </a:t>
            </a:r>
            <a:r>
              <a:rPr sz="2800" spc="-5" dirty="0">
                <a:latin typeface="Times New Roman"/>
                <a:cs typeface="Times New Roman"/>
              </a:rPr>
              <a:t>воспитательной </a:t>
            </a:r>
            <a:r>
              <a:rPr sz="2800" dirty="0">
                <a:latin typeface="Times New Roman"/>
                <a:cs typeface="Times New Roman"/>
              </a:rPr>
              <a:t> деятельности. </a:t>
            </a:r>
            <a:r>
              <a:rPr sz="2800" spc="-5" dirty="0">
                <a:latin typeface="Times New Roman"/>
                <a:cs typeface="Times New Roman"/>
              </a:rPr>
              <a:t>Ожидаемый, </a:t>
            </a:r>
            <a:r>
              <a:rPr sz="2800" spc="-15" dirty="0">
                <a:latin typeface="Times New Roman"/>
                <a:cs typeface="Times New Roman"/>
              </a:rPr>
              <a:t>планируемый </a:t>
            </a:r>
            <a:r>
              <a:rPr sz="2800" spc="-40" dirty="0">
                <a:latin typeface="Times New Roman"/>
                <a:cs typeface="Times New Roman"/>
              </a:rPr>
              <a:t>результат </a:t>
            </a:r>
            <a:r>
              <a:rPr sz="2800" spc="-5" dirty="0">
                <a:latin typeface="Times New Roman"/>
                <a:cs typeface="Times New Roman"/>
              </a:rPr>
              <a:t>воспитательной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9" y="312877"/>
            <a:ext cx="486092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Основные</a:t>
            </a:r>
            <a:r>
              <a:rPr spc="-10" dirty="0"/>
              <a:t> </a:t>
            </a:r>
            <a:r>
              <a:rPr spc="-15" dirty="0"/>
              <a:t>понятия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95652"/>
            <a:ext cx="9886950" cy="4173854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5080" indent="81915">
              <a:lnSpc>
                <a:spcPct val="91100"/>
              </a:lnSpc>
              <a:spcBef>
                <a:spcPts val="405"/>
              </a:spcBef>
              <a:tabLst>
                <a:tab pos="1704339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dirty="0">
                <a:latin typeface="Times New Roman"/>
                <a:cs typeface="Times New Roman"/>
              </a:rPr>
              <a:t>– </a:t>
            </a:r>
            <a:r>
              <a:rPr sz="2800" spc="-5" dirty="0">
                <a:latin typeface="Times New Roman"/>
                <a:cs typeface="Times New Roman"/>
              </a:rPr>
              <a:t>проблемы </a:t>
            </a:r>
            <a:r>
              <a:rPr sz="2800" dirty="0">
                <a:latin typeface="Times New Roman"/>
                <a:cs typeface="Times New Roman"/>
              </a:rPr>
              <a:t>организации </a:t>
            </a:r>
            <a:r>
              <a:rPr sz="2800" spc="-15" dirty="0">
                <a:latin typeface="Times New Roman"/>
                <a:cs typeface="Times New Roman"/>
              </a:rPr>
              <a:t>конкретных </a:t>
            </a:r>
            <a:r>
              <a:rPr sz="2800" dirty="0">
                <a:latin typeface="Times New Roman"/>
                <a:cs typeface="Times New Roman"/>
              </a:rPr>
              <a:t>видов и </a:t>
            </a:r>
            <a:r>
              <a:rPr sz="2800" spc="-5" dirty="0">
                <a:latin typeface="Times New Roman"/>
                <a:cs typeface="Times New Roman"/>
              </a:rPr>
              <a:t>форм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которые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необходимо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решить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для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достижения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цели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воспитания.</a:t>
            </a:r>
            <a:endParaRPr sz="2800">
              <a:latin typeface="Times New Roman"/>
              <a:cs typeface="Times New Roman"/>
            </a:endParaRPr>
          </a:p>
          <a:p>
            <a:pPr marL="12700" marR="338455">
              <a:lnSpc>
                <a:spcPts val="3020"/>
              </a:lnSpc>
              <a:spcBef>
                <a:spcPts val="1035"/>
              </a:spcBef>
              <a:tabLst>
                <a:tab pos="1701164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изменения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личностном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развитии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детей,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которые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взрослые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(родители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педагоги)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получили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процессе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их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2985"/>
              </a:lnSpc>
            </a:pPr>
            <a:r>
              <a:rPr sz="2800" spc="10" dirty="0">
                <a:latin typeface="Times New Roman"/>
                <a:cs typeface="Times New Roman"/>
              </a:rPr>
              <a:t>воспитания.</a:t>
            </a:r>
            <a:endParaRPr sz="2800">
              <a:latin typeface="Times New Roman"/>
              <a:cs typeface="Times New Roman"/>
            </a:endParaRPr>
          </a:p>
          <a:p>
            <a:pPr marL="12700" marR="287020" indent="88265">
              <a:lnSpc>
                <a:spcPts val="3020"/>
              </a:lnSpc>
              <a:spcBef>
                <a:spcPts val="1060"/>
              </a:spcBef>
              <a:tabLst>
                <a:tab pos="1710689" algn="l"/>
              </a:tabLst>
            </a:pP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многофункциональное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пространство,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являющееся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местом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притяжения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школьников,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центром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формирования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их</a:t>
            </a:r>
            <a:endParaRPr sz="2800">
              <a:latin typeface="Times New Roman"/>
              <a:cs typeface="Times New Roman"/>
            </a:endParaRPr>
          </a:p>
          <a:p>
            <a:pPr marL="12700" marR="838200">
              <a:lnSpc>
                <a:spcPts val="3020"/>
              </a:lnSpc>
              <a:spcBef>
                <a:spcPts val="10"/>
              </a:spcBef>
            </a:pPr>
            <a:r>
              <a:rPr sz="2800" spc="-10" dirty="0">
                <a:latin typeface="Times New Roman"/>
                <a:cs typeface="Times New Roman"/>
              </a:rPr>
              <a:t>креативного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мышления,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самореализации,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профориентации,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социализации.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67759" y="312877"/>
            <a:ext cx="486092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Основные</a:t>
            </a:r>
            <a:r>
              <a:rPr spc="-10" dirty="0"/>
              <a:t> </a:t>
            </a:r>
            <a:r>
              <a:rPr spc="-15" dirty="0"/>
              <a:t>понятия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9520" y="1804797"/>
            <a:ext cx="10334625" cy="4164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90170">
              <a:lnSpc>
                <a:spcPts val="3190"/>
              </a:lnSpc>
              <a:spcBef>
                <a:spcPts val="105"/>
              </a:spcBef>
            </a:pPr>
            <a:r>
              <a:rPr sz="2600" b="1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Задачи</a:t>
            </a:r>
            <a:r>
              <a:rPr sz="2600" b="1" i="1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600" b="1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воспитания</a:t>
            </a:r>
            <a:r>
              <a:rPr sz="2600" b="1" i="1" spc="2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–</a:t>
            </a:r>
            <a:r>
              <a:rPr sz="2800" i="1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проблемы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организации </a:t>
            </a:r>
            <a:r>
              <a:rPr sz="2800" spc="-15" dirty="0">
                <a:latin typeface="Times New Roman"/>
                <a:cs typeface="Times New Roman"/>
              </a:rPr>
              <a:t>конкретных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видов</a:t>
            </a:r>
            <a:endParaRPr sz="2800" dirty="0">
              <a:latin typeface="Times New Roman"/>
              <a:cs typeface="Times New Roman"/>
            </a:endParaRPr>
          </a:p>
          <a:p>
            <a:pPr marL="90170" marR="5080">
              <a:lnSpc>
                <a:spcPts val="3030"/>
              </a:lnSpc>
              <a:spcBef>
                <a:spcPts val="210"/>
              </a:spcBef>
            </a:pP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форм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деятельности,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которые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необходимо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решить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для</a:t>
            </a:r>
            <a:r>
              <a:rPr sz="2800" spc="5" dirty="0">
                <a:latin typeface="Times New Roman"/>
                <a:cs typeface="Times New Roman"/>
              </a:rPr>
              <a:t> достижения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цели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воспитания.</a:t>
            </a:r>
            <a:endParaRPr sz="2800" dirty="0">
              <a:latin typeface="Times New Roman"/>
              <a:cs typeface="Times New Roman"/>
            </a:endParaRPr>
          </a:p>
          <a:p>
            <a:pPr marL="90170" marR="913130">
              <a:lnSpc>
                <a:spcPct val="90000"/>
              </a:lnSpc>
              <a:spcBef>
                <a:spcPts val="935"/>
              </a:spcBef>
              <a:tabLst>
                <a:tab pos="3913504" algn="l"/>
              </a:tabLst>
            </a:pPr>
            <a:r>
              <a:rPr sz="3900" b="1" i="1" spc="-37" baseline="2136" dirty="0">
                <a:solidFill>
                  <a:srgbClr val="843B0C"/>
                </a:solidFill>
                <a:latin typeface="Times New Roman"/>
                <a:cs typeface="Times New Roman"/>
              </a:rPr>
              <a:t>Результаты</a:t>
            </a:r>
            <a:r>
              <a:rPr sz="3900" b="1" i="1" spc="-44" baseline="2136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3900" b="1" i="1" spc="-7" baseline="2136" dirty="0">
                <a:solidFill>
                  <a:srgbClr val="843B0C"/>
                </a:solidFill>
                <a:latin typeface="Times New Roman"/>
                <a:cs typeface="Times New Roman"/>
              </a:rPr>
              <a:t>воспитания	</a:t>
            </a:r>
            <a:r>
              <a:rPr sz="2800" i="1" dirty="0">
                <a:latin typeface="Times New Roman"/>
                <a:cs typeface="Times New Roman"/>
              </a:rPr>
              <a:t>– </a:t>
            </a:r>
            <a:r>
              <a:rPr sz="2800" dirty="0">
                <a:latin typeface="Times New Roman"/>
                <a:cs typeface="Times New Roman"/>
              </a:rPr>
              <a:t>изменения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личностном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развитии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детей,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которые</a:t>
            </a:r>
            <a:r>
              <a:rPr sz="2800" spc="114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взрослые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(родители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педагоги)</a:t>
            </a:r>
            <a:r>
              <a:rPr sz="2800" spc="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получили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15" dirty="0">
                <a:latin typeface="Times New Roman"/>
                <a:cs typeface="Times New Roman"/>
              </a:rPr>
              <a:t>процессе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их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воспитания.</a:t>
            </a:r>
            <a:endParaRPr sz="2800" dirty="0">
              <a:latin typeface="Times New Roman"/>
              <a:cs typeface="Times New Roman"/>
            </a:endParaRPr>
          </a:p>
          <a:p>
            <a:pPr marL="90170" marR="194310" indent="-78105">
              <a:lnSpc>
                <a:spcPts val="2950"/>
              </a:lnSpc>
              <a:spcBef>
                <a:spcPts val="1190"/>
              </a:spcBef>
            </a:pPr>
            <a:r>
              <a:rPr sz="2600" b="1" i="1" dirty="0">
                <a:solidFill>
                  <a:srgbClr val="843B0C"/>
                </a:solidFill>
                <a:latin typeface="Times New Roman"/>
                <a:cs typeface="Times New Roman"/>
              </a:rPr>
              <a:t>Центр</a:t>
            </a:r>
            <a:r>
              <a:rPr sz="2600" b="1" i="1" spc="-2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600" b="1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детских</a:t>
            </a:r>
            <a:r>
              <a:rPr sz="2600" b="1" i="1" spc="-3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600" b="1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инициатив</a:t>
            </a:r>
            <a:r>
              <a:rPr sz="2600" b="1" i="1" spc="15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–</a:t>
            </a:r>
            <a:r>
              <a:rPr sz="2800" i="1" spc="-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многофункциональное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пространство,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являющееся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местом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притяжения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школьников,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центром</a:t>
            </a:r>
          </a:p>
          <a:p>
            <a:pPr marL="90170" marR="1179195">
              <a:lnSpc>
                <a:spcPts val="3020"/>
              </a:lnSpc>
              <a:spcBef>
                <a:spcPts val="20"/>
              </a:spcBef>
            </a:pPr>
            <a:r>
              <a:rPr sz="2800" spc="-5" dirty="0">
                <a:latin typeface="Times New Roman"/>
                <a:cs typeface="Times New Roman"/>
              </a:rPr>
              <a:t>формирования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их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креативного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мышления,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самореализации,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профориентации,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социализации.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84251" rIns="0" bIns="0" rtlCol="0">
            <a:spAutoFit/>
          </a:bodyPr>
          <a:lstStyle/>
          <a:p>
            <a:pPr algn="ctr">
              <a:lnSpc>
                <a:spcPts val="3315"/>
              </a:lnSpc>
              <a:spcBef>
                <a:spcPts val="105"/>
              </a:spcBef>
            </a:pPr>
            <a:r>
              <a:rPr sz="2900" spc="-5" dirty="0"/>
              <a:t>Примерная</a:t>
            </a:r>
            <a:r>
              <a:rPr sz="2900" spc="-25" dirty="0"/>
              <a:t> </a:t>
            </a:r>
            <a:r>
              <a:rPr sz="2900" spc="-10" dirty="0"/>
              <a:t>структура </a:t>
            </a:r>
            <a:r>
              <a:rPr sz="2900" spc="-25" dirty="0"/>
              <a:t>положения</a:t>
            </a:r>
            <a:endParaRPr sz="2900" dirty="0"/>
          </a:p>
          <a:p>
            <a:pPr marL="12700" marR="5080" algn="ctr">
              <a:lnSpc>
                <a:spcPts val="3120"/>
              </a:lnSpc>
              <a:spcBef>
                <a:spcPts val="235"/>
              </a:spcBef>
            </a:pPr>
            <a:r>
              <a:rPr sz="2900" dirty="0"/>
              <a:t>о </a:t>
            </a:r>
            <a:r>
              <a:rPr sz="2900" spc="-5" dirty="0"/>
              <a:t>Штабе воспитательной </a:t>
            </a:r>
            <a:r>
              <a:rPr sz="2900" spc="-15" dirty="0"/>
              <a:t>работы </a:t>
            </a:r>
            <a:r>
              <a:rPr sz="2900" spc="-10" dirty="0"/>
              <a:t>общеобразовательной </a:t>
            </a:r>
            <a:r>
              <a:rPr sz="2900" spc="-710" dirty="0"/>
              <a:t> </a:t>
            </a:r>
            <a:r>
              <a:rPr sz="2900" dirty="0"/>
              <a:t>организации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218512"/>
            <a:ext cx="5607685" cy="3090545"/>
          </a:xfrm>
          <a:prstGeom prst="rect">
            <a:avLst/>
          </a:prstGeom>
        </p:spPr>
        <p:txBody>
          <a:bodyPr vert="horz" wrap="square" lIns="0" tIns="94615" rIns="0" bIns="0" rtlCol="0">
            <a:spAutoFit/>
          </a:bodyPr>
          <a:lstStyle/>
          <a:p>
            <a:pPr marL="368935" indent="-356870">
              <a:lnSpc>
                <a:spcPct val="100000"/>
              </a:lnSpc>
              <a:spcBef>
                <a:spcPts val="745"/>
              </a:spcBef>
              <a:buAutoNum type="arabicPeriod"/>
              <a:tabLst>
                <a:tab pos="369570" algn="l"/>
              </a:tabLst>
            </a:pPr>
            <a:r>
              <a:rPr sz="2800" dirty="0">
                <a:latin typeface="Times New Roman"/>
                <a:cs typeface="Times New Roman"/>
              </a:rPr>
              <a:t>Общие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положения.</a:t>
            </a:r>
            <a:endParaRPr sz="2800" dirty="0">
              <a:latin typeface="Times New Roman"/>
              <a:cs typeface="Times New Roman"/>
            </a:endParaRPr>
          </a:p>
          <a:p>
            <a:pPr marL="368935" indent="-356870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69570" algn="l"/>
              </a:tabLst>
            </a:pPr>
            <a:r>
              <a:rPr sz="2800" dirty="0">
                <a:latin typeface="Times New Roman"/>
                <a:cs typeface="Times New Roman"/>
              </a:rPr>
              <a:t>Основные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задачи.</a:t>
            </a:r>
            <a:endParaRPr sz="2800" dirty="0">
              <a:latin typeface="Times New Roman"/>
              <a:cs typeface="Times New Roman"/>
            </a:endParaRPr>
          </a:p>
          <a:p>
            <a:pPr marL="368300" indent="-3562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68935" algn="l"/>
              </a:tabLst>
            </a:pPr>
            <a:r>
              <a:rPr sz="2800" dirty="0">
                <a:latin typeface="Times New Roman"/>
                <a:cs typeface="Times New Roman"/>
              </a:rPr>
              <a:t>Обязанности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специалистов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штаба.</a:t>
            </a:r>
            <a:endParaRPr sz="2800" dirty="0">
              <a:latin typeface="Times New Roman"/>
              <a:cs typeface="Times New Roman"/>
            </a:endParaRPr>
          </a:p>
          <a:p>
            <a:pPr marL="368300" indent="-356235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68935" algn="l"/>
              </a:tabLst>
            </a:pPr>
            <a:r>
              <a:rPr sz="2800" dirty="0">
                <a:latin typeface="Times New Roman"/>
                <a:cs typeface="Times New Roman"/>
              </a:rPr>
              <a:t>Организация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ШВР.</a:t>
            </a:r>
            <a:endParaRPr sz="2800" dirty="0">
              <a:latin typeface="Times New Roman"/>
              <a:cs typeface="Times New Roman"/>
            </a:endParaRPr>
          </a:p>
          <a:p>
            <a:pPr marL="368935" indent="-356870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69570" algn="l"/>
              </a:tabLst>
            </a:pPr>
            <a:r>
              <a:rPr sz="2800" spc="-10" dirty="0">
                <a:latin typeface="Times New Roman"/>
                <a:cs typeface="Times New Roman"/>
              </a:rPr>
              <a:t>Права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членов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90" dirty="0">
                <a:latin typeface="Times New Roman"/>
                <a:cs typeface="Times New Roman"/>
              </a:rPr>
              <a:t>ШВР.</a:t>
            </a:r>
            <a:endParaRPr sz="2800" dirty="0">
              <a:latin typeface="Times New Roman"/>
              <a:cs typeface="Times New Roman"/>
            </a:endParaRPr>
          </a:p>
          <a:p>
            <a:pPr marL="368935" indent="-356870">
              <a:lnSpc>
                <a:spcPct val="100000"/>
              </a:lnSpc>
              <a:spcBef>
                <a:spcPts val="675"/>
              </a:spcBef>
              <a:buAutoNum type="arabicPeriod"/>
              <a:tabLst>
                <a:tab pos="369570" algn="l"/>
              </a:tabLst>
            </a:pPr>
            <a:r>
              <a:rPr sz="2800" dirty="0">
                <a:latin typeface="Times New Roman"/>
                <a:cs typeface="Times New Roman"/>
              </a:rPr>
              <a:t>Основные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направления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работы.</a:t>
            </a:r>
            <a:endParaRPr sz="2800" dirty="0">
              <a:latin typeface="Times New Roman"/>
              <a:cs typeface="Times New Roman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441" y="1981200"/>
            <a:ext cx="41148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03752" y="312877"/>
            <a:ext cx="498729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Специалисты</a:t>
            </a:r>
            <a:r>
              <a:rPr spc="20" dirty="0"/>
              <a:t> </a:t>
            </a:r>
            <a:r>
              <a:rPr spc="-10" dirty="0"/>
              <a:t>ШВР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24000" y="1143000"/>
            <a:ext cx="9674556" cy="435568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292735" indent="-280670">
              <a:spcBef>
                <a:spcPts val="285"/>
              </a:spcBef>
              <a:buAutoNum type="arabicPeriod"/>
              <a:tabLst>
                <a:tab pos="293370" algn="l"/>
              </a:tabLst>
            </a:pPr>
            <a:r>
              <a:rPr sz="2200" spc="5" dirty="0">
                <a:latin typeface="Times New Roman"/>
                <a:cs typeface="Times New Roman"/>
              </a:rPr>
              <a:t>Заместитель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руководителя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воспитательной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работе</a:t>
            </a:r>
            <a:endParaRPr sz="2200" dirty="0">
              <a:latin typeface="Times New Roman"/>
              <a:cs typeface="Times New Roman"/>
            </a:endParaRPr>
          </a:p>
          <a:p>
            <a:pPr marL="293370" indent="-281305">
              <a:spcBef>
                <a:spcPts val="195"/>
              </a:spcBef>
              <a:buAutoNum type="arabicPeriod"/>
              <a:tabLst>
                <a:tab pos="294005" algn="l"/>
              </a:tabLst>
            </a:pPr>
            <a:r>
              <a:rPr sz="2200" spc="-5" dirty="0">
                <a:latin typeface="Times New Roman"/>
                <a:cs typeface="Times New Roman"/>
              </a:rPr>
              <a:t>Советник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директора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воспитанию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 взаимодействию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 </a:t>
            </a:r>
            <a:r>
              <a:rPr sz="2200" spc="5" dirty="0" err="1" smtClean="0">
                <a:latin typeface="Times New Roman"/>
                <a:cs typeface="Times New Roman"/>
              </a:rPr>
              <a:t>детскими</a:t>
            </a:r>
            <a:r>
              <a:rPr lang="ru-RU" sz="2200" spc="-50" dirty="0">
                <a:latin typeface="Times New Roman"/>
                <a:cs typeface="Times New Roman"/>
              </a:rPr>
              <a:t> </a:t>
            </a:r>
            <a:r>
              <a:rPr sz="2200" spc="5" dirty="0" err="1" smtClean="0">
                <a:latin typeface="Times New Roman"/>
                <a:cs typeface="Times New Roman"/>
              </a:rPr>
              <a:t>общественными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sz="2200" spc="-5" dirty="0" err="1" smtClean="0">
                <a:latin typeface="Times New Roman"/>
                <a:cs typeface="Times New Roman"/>
              </a:rPr>
              <a:t>объединениями</a:t>
            </a:r>
            <a:endParaRPr sz="2200" dirty="0">
              <a:latin typeface="Times New Roman"/>
              <a:cs typeface="Times New Roman"/>
            </a:endParaRPr>
          </a:p>
          <a:p>
            <a:pPr marL="293370" indent="-281305">
              <a:spcBef>
                <a:spcPts val="215"/>
              </a:spcBef>
              <a:buAutoNum type="arabicPeriod" startAt="3"/>
              <a:tabLst>
                <a:tab pos="294005" algn="l"/>
              </a:tabLst>
            </a:pPr>
            <a:r>
              <a:rPr sz="2200" dirty="0">
                <a:latin typeface="Times New Roman"/>
                <a:cs typeface="Times New Roman"/>
              </a:rPr>
              <a:t>Социальный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педагог</a:t>
            </a:r>
            <a:endParaRPr sz="2200" dirty="0">
              <a:latin typeface="Times New Roman"/>
              <a:cs typeface="Times New Roman"/>
            </a:endParaRPr>
          </a:p>
          <a:p>
            <a:pPr marL="292735" indent="-280670">
              <a:spcBef>
                <a:spcPts val="215"/>
              </a:spcBef>
              <a:buAutoNum type="arabicPeriod" startAt="3"/>
              <a:tabLst>
                <a:tab pos="293370" algn="l"/>
              </a:tabLst>
            </a:pPr>
            <a:r>
              <a:rPr sz="2200" spc="-15" dirty="0">
                <a:latin typeface="Times New Roman"/>
                <a:cs typeface="Times New Roman"/>
              </a:rPr>
              <a:t>Педагог-психолог</a:t>
            </a:r>
            <a:endParaRPr sz="2200" dirty="0">
              <a:latin typeface="Times New Roman"/>
              <a:cs typeface="Times New Roman"/>
            </a:endParaRPr>
          </a:p>
          <a:p>
            <a:pPr marL="293370" indent="-281305">
              <a:spcBef>
                <a:spcPts val="195"/>
              </a:spcBef>
              <a:buAutoNum type="arabicPeriod" startAt="3"/>
              <a:tabLst>
                <a:tab pos="294005" algn="l"/>
              </a:tabLst>
            </a:pPr>
            <a:r>
              <a:rPr sz="2200" spc="-20" dirty="0">
                <a:latin typeface="Times New Roman"/>
                <a:cs typeface="Times New Roman"/>
              </a:rPr>
              <a:t>Руководитель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школьного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методического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объединения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классных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руководителей</a:t>
            </a:r>
            <a:endParaRPr sz="2200" dirty="0">
              <a:latin typeface="Times New Roman"/>
              <a:cs typeface="Times New Roman"/>
            </a:endParaRPr>
          </a:p>
          <a:p>
            <a:pPr marL="292735" indent="-280670">
              <a:spcBef>
                <a:spcPts val="215"/>
              </a:spcBef>
              <a:buAutoNum type="arabicPeriod" startAt="3"/>
              <a:tabLst>
                <a:tab pos="293370" algn="l"/>
              </a:tabLst>
            </a:pPr>
            <a:r>
              <a:rPr sz="2200" spc="-20" dirty="0">
                <a:latin typeface="Times New Roman"/>
                <a:cs typeface="Times New Roman"/>
              </a:rPr>
              <a:t>Руководитель</a:t>
            </a:r>
            <a:r>
              <a:rPr sz="2200" spc="-10" dirty="0">
                <a:latin typeface="Times New Roman"/>
                <a:cs typeface="Times New Roman"/>
              </a:rPr>
              <a:t> спортивного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клуба</a:t>
            </a:r>
            <a:endParaRPr sz="2200" dirty="0">
              <a:latin typeface="Times New Roman"/>
              <a:cs typeface="Times New Roman"/>
            </a:endParaRPr>
          </a:p>
          <a:p>
            <a:pPr marL="293370" indent="-281305">
              <a:spcBef>
                <a:spcPts val="219"/>
              </a:spcBef>
              <a:buAutoNum type="arabicPeriod" startAt="3"/>
              <a:tabLst>
                <a:tab pos="294005" algn="l"/>
              </a:tabLst>
            </a:pPr>
            <a:r>
              <a:rPr sz="2200" spc="-10" dirty="0">
                <a:latin typeface="Times New Roman"/>
                <a:cs typeface="Times New Roman"/>
              </a:rPr>
              <a:t>Педагог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дополнительного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образования</a:t>
            </a:r>
            <a:endParaRPr sz="2200" dirty="0">
              <a:latin typeface="Times New Roman"/>
              <a:cs typeface="Times New Roman"/>
            </a:endParaRPr>
          </a:p>
          <a:p>
            <a:pPr marL="292735" indent="-280670">
              <a:spcBef>
                <a:spcPts val="195"/>
              </a:spcBef>
              <a:buAutoNum type="arabicPeriod" startAt="3"/>
              <a:tabLst>
                <a:tab pos="293370" algn="l"/>
              </a:tabLst>
            </a:pPr>
            <a:r>
              <a:rPr sz="2200" spc="-10" dirty="0">
                <a:latin typeface="Times New Roman"/>
                <a:cs typeface="Times New Roman"/>
              </a:rPr>
              <a:t>Педагог-библиотекарь</a:t>
            </a:r>
            <a:endParaRPr sz="2200" dirty="0">
              <a:latin typeface="Times New Roman"/>
              <a:cs typeface="Times New Roman"/>
            </a:endParaRPr>
          </a:p>
          <a:p>
            <a:pPr marL="293370" indent="-281305">
              <a:spcBef>
                <a:spcPts val="215"/>
              </a:spcBef>
              <a:buAutoNum type="arabicPeriod" startAt="3"/>
              <a:tabLst>
                <a:tab pos="294005" algn="l"/>
              </a:tabLst>
            </a:pPr>
            <a:r>
              <a:rPr sz="2200" spc="-10" dirty="0">
                <a:latin typeface="Times New Roman"/>
                <a:cs typeface="Times New Roman"/>
              </a:rPr>
              <a:t>Педагог-организатор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(вожатый)</a:t>
            </a:r>
            <a:endParaRPr sz="2200" dirty="0">
              <a:latin typeface="Times New Roman"/>
              <a:cs typeface="Times New Roman"/>
            </a:endParaRPr>
          </a:p>
          <a:p>
            <a:pPr marL="433070" indent="-421005">
              <a:spcBef>
                <a:spcPts val="215"/>
              </a:spcBef>
              <a:buAutoNum type="arabicPeriod" startAt="3"/>
              <a:tabLst>
                <a:tab pos="433705" algn="l"/>
              </a:tabLst>
            </a:pPr>
            <a:r>
              <a:rPr sz="2200" spc="-5" dirty="0">
                <a:latin typeface="Times New Roman"/>
                <a:cs typeface="Times New Roman"/>
              </a:rPr>
              <a:t>Медработник</a:t>
            </a:r>
            <a:endParaRPr sz="2200" dirty="0">
              <a:latin typeface="Times New Roman"/>
              <a:cs typeface="Times New Roman"/>
            </a:endParaRPr>
          </a:p>
          <a:p>
            <a:pPr marL="421005" indent="-408940">
              <a:spcBef>
                <a:spcPts val="195"/>
              </a:spcBef>
              <a:buAutoNum type="arabicPeriod" startAt="3"/>
              <a:tabLst>
                <a:tab pos="421640" algn="l"/>
              </a:tabLst>
            </a:pPr>
            <a:r>
              <a:rPr sz="2200" spc="-10" dirty="0">
                <a:latin typeface="Times New Roman"/>
                <a:cs typeface="Times New Roman"/>
              </a:rPr>
              <a:t>Инспектор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по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делам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несовершеннолетних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318973"/>
            <a:ext cx="9496425" cy="11855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4560"/>
              </a:lnSpc>
              <a:spcBef>
                <a:spcPts val="110"/>
              </a:spcBef>
            </a:pPr>
            <a:r>
              <a:rPr sz="4000" dirty="0"/>
              <a:t>Заместитель</a:t>
            </a:r>
            <a:r>
              <a:rPr sz="4000" spc="-15" dirty="0"/>
              <a:t> </a:t>
            </a:r>
            <a:r>
              <a:rPr sz="4000" spc="-30" dirty="0"/>
              <a:t>руководителя</a:t>
            </a:r>
            <a:endParaRPr sz="4000" dirty="0"/>
          </a:p>
          <a:p>
            <a:pPr marL="12700">
              <a:lnSpc>
                <a:spcPts val="4560"/>
              </a:lnSpc>
            </a:pPr>
            <a:r>
              <a:rPr sz="4000" dirty="0"/>
              <a:t>по</a:t>
            </a:r>
            <a:r>
              <a:rPr sz="4000" spc="-25" dirty="0"/>
              <a:t> </a:t>
            </a:r>
            <a:r>
              <a:rPr sz="4000" spc="-5" dirty="0"/>
              <a:t>воспитательной</a:t>
            </a:r>
            <a:r>
              <a:rPr sz="4000" spc="-75" dirty="0"/>
              <a:t> </a:t>
            </a:r>
            <a:r>
              <a:rPr sz="4000" spc="-15" dirty="0"/>
              <a:t>работе</a:t>
            </a:r>
            <a:r>
              <a:rPr sz="4000" spc="-80" dirty="0"/>
              <a:t> </a:t>
            </a:r>
            <a:r>
              <a:rPr sz="4000" spc="-5" dirty="0"/>
              <a:t>осуществляет: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685800" y="1828800"/>
            <a:ext cx="10820400" cy="4001993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241300" marR="5080" indent="-228600">
              <a:lnSpc>
                <a:spcPct val="80000"/>
              </a:lnSpc>
              <a:spcBef>
                <a:spcPts val="715"/>
              </a:spcBef>
              <a:buFont typeface="Wingdings"/>
              <a:buChar char=""/>
              <a:tabLst>
                <a:tab pos="241300" algn="l"/>
                <a:tab pos="2826385" algn="l"/>
                <a:tab pos="5106670" algn="l"/>
                <a:tab pos="5817235" algn="l"/>
                <a:tab pos="7618730" algn="l"/>
                <a:tab pos="8430260" algn="l"/>
              </a:tabLst>
            </a:pPr>
            <a:r>
              <a:rPr sz="2600" spc="-10" dirty="0">
                <a:latin typeface="Times New Roman"/>
                <a:cs typeface="Times New Roman"/>
              </a:rPr>
              <a:t>п</a:t>
            </a:r>
            <a:r>
              <a:rPr sz="2600" spc="-5" dirty="0">
                <a:latin typeface="Times New Roman"/>
                <a:cs typeface="Times New Roman"/>
              </a:rPr>
              <a:t>лан</a:t>
            </a:r>
            <a:r>
              <a:rPr sz="2600" spc="5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ро</a:t>
            </a:r>
            <a:r>
              <a:rPr sz="2600" spc="-30" dirty="0">
                <a:latin typeface="Times New Roman"/>
                <a:cs typeface="Times New Roman"/>
              </a:rPr>
              <a:t>в</a:t>
            </a:r>
            <a:r>
              <a:rPr sz="2600" spc="-5" dirty="0">
                <a:latin typeface="Times New Roman"/>
                <a:cs typeface="Times New Roman"/>
              </a:rPr>
              <a:t>ан</a:t>
            </a:r>
            <a:r>
              <a:rPr sz="2600" spc="5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е,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органи</a:t>
            </a:r>
            <a:r>
              <a:rPr sz="2600" spc="5" dirty="0">
                <a:latin typeface="Times New Roman"/>
                <a:cs typeface="Times New Roman"/>
              </a:rPr>
              <a:t>з</a:t>
            </a:r>
            <a:r>
              <a:rPr sz="2600" spc="-5" dirty="0">
                <a:latin typeface="Times New Roman"/>
                <a:cs typeface="Times New Roman"/>
              </a:rPr>
              <a:t>ац</a:t>
            </a:r>
            <a:r>
              <a:rPr sz="2600" spc="5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я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60" dirty="0">
                <a:latin typeface="Times New Roman"/>
                <a:cs typeface="Times New Roman"/>
              </a:rPr>
              <a:t>к</a:t>
            </a:r>
            <a:r>
              <a:rPr sz="2600" spc="-5" dirty="0">
                <a:latin typeface="Times New Roman"/>
                <a:cs typeface="Times New Roman"/>
              </a:rPr>
              <a:t>о</a:t>
            </a:r>
            <a:r>
              <a:rPr sz="2600" dirty="0">
                <a:latin typeface="Times New Roman"/>
                <a:cs typeface="Times New Roman"/>
              </a:rPr>
              <a:t>н</a:t>
            </a:r>
            <a:r>
              <a:rPr sz="2600" spc="10" dirty="0">
                <a:latin typeface="Times New Roman"/>
                <a:cs typeface="Times New Roman"/>
              </a:rPr>
              <a:t>т</a:t>
            </a:r>
            <a:r>
              <a:rPr sz="2600" spc="-5" dirty="0">
                <a:latin typeface="Times New Roman"/>
                <a:cs typeface="Times New Roman"/>
              </a:rPr>
              <a:t>р</a:t>
            </a:r>
            <a:r>
              <a:rPr sz="2600" spc="-25" dirty="0">
                <a:latin typeface="Times New Roman"/>
                <a:cs typeface="Times New Roman"/>
              </a:rPr>
              <a:t>о</a:t>
            </a:r>
            <a:r>
              <a:rPr sz="2600" spc="-10" dirty="0">
                <a:latin typeface="Times New Roman"/>
                <a:cs typeface="Times New Roman"/>
              </a:rPr>
              <a:t>л</a:t>
            </a:r>
            <a:r>
              <a:rPr sz="2600" spc="-5" dirty="0">
                <a:latin typeface="Times New Roman"/>
                <a:cs typeface="Times New Roman"/>
              </a:rPr>
              <a:t>ь</a:t>
            </a:r>
            <a:r>
              <a:rPr sz="2600" dirty="0">
                <a:latin typeface="Times New Roman"/>
                <a:cs typeface="Times New Roman"/>
              </a:rPr>
              <a:t>	з</a:t>
            </a:r>
            <a:r>
              <a:rPr sz="2600" spc="-5" dirty="0">
                <a:latin typeface="Times New Roman"/>
                <a:cs typeface="Times New Roman"/>
              </a:rPr>
              <a:t>а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о</a:t>
            </a:r>
            <a:r>
              <a:rPr sz="2600" spc="15" dirty="0">
                <a:latin typeface="Times New Roman"/>
                <a:cs typeface="Times New Roman"/>
              </a:rPr>
              <a:t>р</a:t>
            </a:r>
            <a:r>
              <a:rPr sz="2600" spc="-10" dirty="0">
                <a:latin typeface="Times New Roman"/>
                <a:cs typeface="Times New Roman"/>
              </a:rPr>
              <a:t>гани</a:t>
            </a:r>
            <a:r>
              <a:rPr sz="2600" spc="5" dirty="0">
                <a:latin typeface="Times New Roman"/>
                <a:cs typeface="Times New Roman"/>
              </a:rPr>
              <a:t>з</a:t>
            </a:r>
            <a:r>
              <a:rPr sz="2600" spc="-5" dirty="0">
                <a:latin typeface="Times New Roman"/>
                <a:cs typeface="Times New Roman"/>
              </a:rPr>
              <a:t>ац</a:t>
            </a:r>
            <a:r>
              <a:rPr sz="2600" spc="5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ей  </a:t>
            </a:r>
            <a:r>
              <a:rPr sz="2600" spc="-10" dirty="0">
                <a:latin typeface="Times New Roman"/>
                <a:cs typeface="Times New Roman"/>
              </a:rPr>
              <a:t>воспитательной</a:t>
            </a:r>
            <a:r>
              <a:rPr sz="2600" spc="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работы,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 </a:t>
            </a:r>
            <a:r>
              <a:rPr sz="2600" spc="-30" dirty="0">
                <a:latin typeface="Times New Roman"/>
                <a:cs typeface="Times New Roman"/>
              </a:rPr>
              <a:t>том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числе </a:t>
            </a:r>
            <a:r>
              <a:rPr sz="2600" spc="-15" dirty="0">
                <a:latin typeface="Times New Roman"/>
                <a:cs typeface="Times New Roman"/>
              </a:rPr>
              <a:t>профилактической;</a:t>
            </a:r>
            <a:endParaRPr sz="2600" dirty="0">
              <a:latin typeface="Times New Roman"/>
              <a:cs typeface="Times New Roman"/>
            </a:endParaRPr>
          </a:p>
          <a:p>
            <a:pPr marL="241300" marR="10160" indent="-228600">
              <a:lnSpc>
                <a:spcPts val="2500"/>
              </a:lnSpc>
              <a:spcBef>
                <a:spcPts val="960"/>
              </a:spcBef>
              <a:buFont typeface="Wingdings"/>
              <a:buChar char=""/>
              <a:tabLst>
                <a:tab pos="241300" algn="l"/>
                <a:tab pos="2296160" algn="l"/>
                <a:tab pos="3875404" algn="l"/>
                <a:tab pos="5045710" algn="l"/>
                <a:tab pos="5448300" algn="l"/>
                <a:tab pos="6640195" algn="l"/>
                <a:tab pos="9338310" algn="l"/>
              </a:tabLst>
            </a:pPr>
            <a:r>
              <a:rPr sz="2600" spc="-5" dirty="0">
                <a:latin typeface="Times New Roman"/>
                <a:cs typeface="Times New Roman"/>
              </a:rPr>
              <a:t>органи</a:t>
            </a:r>
            <a:r>
              <a:rPr sz="2600" spc="5" dirty="0">
                <a:latin typeface="Times New Roman"/>
                <a:cs typeface="Times New Roman"/>
              </a:rPr>
              <a:t>з</a:t>
            </a:r>
            <a:r>
              <a:rPr sz="2600" spc="-5" dirty="0">
                <a:latin typeface="Times New Roman"/>
                <a:cs typeface="Times New Roman"/>
              </a:rPr>
              <a:t>ац</a:t>
            </a:r>
            <a:r>
              <a:rPr sz="2600" spc="5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я,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165" dirty="0">
                <a:latin typeface="Times New Roman"/>
                <a:cs typeface="Times New Roman"/>
              </a:rPr>
              <a:t>к</a:t>
            </a:r>
            <a:r>
              <a:rPr sz="2600" spc="-5" dirty="0">
                <a:latin typeface="Times New Roman"/>
                <a:cs typeface="Times New Roman"/>
              </a:rPr>
              <a:t>он</a:t>
            </a:r>
            <a:r>
              <a:rPr sz="2600" spc="40" dirty="0">
                <a:latin typeface="Times New Roman"/>
                <a:cs typeface="Times New Roman"/>
              </a:rPr>
              <a:t>т</a:t>
            </a:r>
            <a:r>
              <a:rPr sz="2600" spc="-5" dirty="0">
                <a:latin typeface="Times New Roman"/>
                <a:cs typeface="Times New Roman"/>
              </a:rPr>
              <a:t>р</a:t>
            </a:r>
            <a:r>
              <a:rPr sz="2600" spc="-30" dirty="0">
                <a:latin typeface="Times New Roman"/>
                <a:cs typeface="Times New Roman"/>
              </a:rPr>
              <a:t>о</a:t>
            </a:r>
            <a:r>
              <a:rPr sz="2600" spc="-10" dirty="0">
                <a:latin typeface="Times New Roman"/>
                <a:cs typeface="Times New Roman"/>
              </a:rPr>
              <a:t>ль</a:t>
            </a:r>
            <a:r>
              <a:rPr sz="2600" spc="-5" dirty="0">
                <a:latin typeface="Times New Roman"/>
                <a:cs typeface="Times New Roman"/>
              </a:rPr>
              <a:t>,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ан</a:t>
            </a:r>
            <a:r>
              <a:rPr sz="2600" spc="20" dirty="0">
                <a:latin typeface="Times New Roman"/>
                <a:cs typeface="Times New Roman"/>
              </a:rPr>
              <a:t>а</a:t>
            </a:r>
            <a:r>
              <a:rPr sz="2600" spc="-10" dirty="0">
                <a:latin typeface="Times New Roman"/>
                <a:cs typeface="Times New Roman"/>
              </a:rPr>
              <a:t>л</a:t>
            </a:r>
            <a:r>
              <a:rPr sz="2600" dirty="0">
                <a:latin typeface="Times New Roman"/>
                <a:cs typeface="Times New Roman"/>
              </a:rPr>
              <a:t>и</a:t>
            </a:r>
            <a:r>
              <a:rPr sz="2600" spc="-5" dirty="0">
                <a:latin typeface="Times New Roman"/>
                <a:cs typeface="Times New Roman"/>
              </a:rPr>
              <a:t>з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оце</a:t>
            </a:r>
            <a:r>
              <a:rPr sz="2600" spc="5" dirty="0">
                <a:latin typeface="Times New Roman"/>
                <a:cs typeface="Times New Roman"/>
              </a:rPr>
              <a:t>н</a:t>
            </a:r>
            <a:r>
              <a:rPr sz="2600" spc="-45" dirty="0">
                <a:latin typeface="Times New Roman"/>
                <a:cs typeface="Times New Roman"/>
              </a:rPr>
              <a:t>к</a:t>
            </a:r>
            <a:r>
              <a:rPr sz="2600" spc="-5" dirty="0">
                <a:latin typeface="Times New Roman"/>
                <a:cs typeface="Times New Roman"/>
              </a:rPr>
              <a:t>а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>
                <a:latin typeface="Times New Roman"/>
                <a:cs typeface="Times New Roman"/>
              </a:rPr>
              <a:t>р</a:t>
            </a:r>
            <a:r>
              <a:rPr sz="2600" spc="15" dirty="0">
                <a:latin typeface="Times New Roman"/>
                <a:cs typeface="Times New Roman"/>
              </a:rPr>
              <a:t>е</a:t>
            </a:r>
            <a:r>
              <a:rPr sz="2600" spc="-25" dirty="0">
                <a:latin typeface="Times New Roman"/>
                <a:cs typeface="Times New Roman"/>
              </a:rPr>
              <a:t>з</a:t>
            </a:r>
            <a:r>
              <a:rPr sz="2600" spc="-175" dirty="0">
                <a:latin typeface="Times New Roman"/>
                <a:cs typeface="Times New Roman"/>
              </a:rPr>
              <a:t>у</a:t>
            </a:r>
            <a:r>
              <a:rPr sz="2600" spc="15" dirty="0">
                <a:latin typeface="Times New Roman"/>
                <a:cs typeface="Times New Roman"/>
              </a:rPr>
              <a:t>л</a:t>
            </a:r>
            <a:r>
              <a:rPr sz="2600" spc="-85" dirty="0">
                <a:latin typeface="Times New Roman"/>
                <a:cs typeface="Times New Roman"/>
              </a:rPr>
              <a:t>ь</a:t>
            </a:r>
            <a:r>
              <a:rPr sz="2600" spc="10" dirty="0">
                <a:latin typeface="Times New Roman"/>
                <a:cs typeface="Times New Roman"/>
              </a:rPr>
              <a:t>т</a:t>
            </a:r>
            <a:r>
              <a:rPr sz="2600" spc="-75" dirty="0">
                <a:latin typeface="Times New Roman"/>
                <a:cs typeface="Times New Roman"/>
              </a:rPr>
              <a:t>а</a:t>
            </a:r>
            <a:r>
              <a:rPr sz="2600" spc="-5" dirty="0">
                <a:latin typeface="Times New Roman"/>
                <a:cs typeface="Times New Roman"/>
              </a:rPr>
              <a:t>тивн</a:t>
            </a:r>
            <a:r>
              <a:rPr sz="2600" spc="70" dirty="0">
                <a:latin typeface="Times New Roman"/>
                <a:cs typeface="Times New Roman"/>
              </a:rPr>
              <a:t>о</a:t>
            </a:r>
            <a:r>
              <a:rPr sz="2600" spc="-5" dirty="0">
                <a:latin typeface="Times New Roman"/>
                <a:cs typeface="Times New Roman"/>
              </a:rPr>
              <a:t>сти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600" spc="-5" dirty="0" err="1">
                <a:latin typeface="Times New Roman"/>
                <a:cs typeface="Times New Roman"/>
              </a:rPr>
              <a:t>раб</a:t>
            </a:r>
            <a:r>
              <a:rPr sz="2600" spc="-30" dirty="0" err="1">
                <a:latin typeface="Times New Roman"/>
                <a:cs typeface="Times New Roman"/>
              </a:rPr>
              <a:t>о</a:t>
            </a:r>
            <a:r>
              <a:rPr sz="2600" spc="-5" dirty="0" err="1">
                <a:latin typeface="Times New Roman"/>
                <a:cs typeface="Times New Roman"/>
              </a:rPr>
              <a:t>ты</a:t>
            </a:r>
            <a:r>
              <a:rPr sz="2600" spc="-5" dirty="0">
                <a:latin typeface="Times New Roman"/>
                <a:cs typeface="Times New Roman"/>
              </a:rPr>
              <a:t>  </a:t>
            </a:r>
            <a:r>
              <a:rPr sz="2600" spc="-10" dirty="0" smtClean="0">
                <a:latin typeface="Times New Roman"/>
                <a:cs typeface="Times New Roman"/>
              </a:rPr>
              <a:t>ШВР;</a:t>
            </a:r>
            <a:endParaRPr lang="ru-RU" sz="2600" dirty="0">
              <a:latin typeface="Times New Roman"/>
              <a:cs typeface="Times New Roman"/>
            </a:endParaRPr>
          </a:p>
          <a:p>
            <a:pPr marL="241300" marR="10160" indent="-228600">
              <a:lnSpc>
                <a:spcPts val="2500"/>
              </a:lnSpc>
              <a:spcBef>
                <a:spcPts val="960"/>
              </a:spcBef>
              <a:buFont typeface="Wingdings"/>
              <a:buChar char=""/>
              <a:tabLst>
                <a:tab pos="241300" algn="l"/>
                <a:tab pos="2296160" algn="l"/>
                <a:tab pos="3875404" algn="l"/>
                <a:tab pos="5045710" algn="l"/>
                <a:tab pos="5448300" algn="l"/>
                <a:tab pos="6640195" algn="l"/>
                <a:tab pos="9338310" algn="l"/>
              </a:tabLst>
            </a:pPr>
            <a:r>
              <a:rPr sz="2600" spc="-5" dirty="0" err="1" smtClean="0">
                <a:latin typeface="Times New Roman"/>
                <a:cs typeface="Times New Roman"/>
              </a:rPr>
              <a:t>организация</a:t>
            </a:r>
            <a:r>
              <a:rPr sz="2600" spc="100" dirty="0" smtClean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взаимодействия</a:t>
            </a:r>
            <a:r>
              <a:rPr sz="2600" spc="8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специалистов</a:t>
            </a:r>
            <a:r>
              <a:rPr sz="2600" spc="7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ШВР</a:t>
            </a:r>
            <a:r>
              <a:rPr sz="2600" spc="8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со</a:t>
            </a:r>
            <a:r>
              <a:rPr sz="2600" spc="8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службами</a:t>
            </a:r>
            <a:r>
              <a:rPr sz="2600" spc="85" dirty="0">
                <a:latin typeface="Times New Roman"/>
                <a:cs typeface="Times New Roman"/>
              </a:rPr>
              <a:t> </a:t>
            </a:r>
            <a:r>
              <a:rPr sz="2600" spc="-5" dirty="0" err="1">
                <a:latin typeface="Times New Roman"/>
                <a:cs typeface="Times New Roman"/>
              </a:rPr>
              <a:t>системы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 err="1" smtClean="0">
                <a:latin typeface="Times New Roman"/>
                <a:cs typeface="Times New Roman"/>
              </a:rPr>
              <a:t>проф</a:t>
            </a:r>
            <a:r>
              <a:rPr sz="2600" dirty="0" err="1" smtClean="0">
                <a:latin typeface="Times New Roman"/>
                <a:cs typeface="Times New Roman"/>
              </a:rPr>
              <a:t>и</a:t>
            </a:r>
            <a:r>
              <a:rPr sz="2600" spc="-10" dirty="0" err="1" smtClean="0">
                <a:latin typeface="Times New Roman"/>
                <a:cs typeface="Times New Roman"/>
              </a:rPr>
              <a:t>ла</a:t>
            </a:r>
            <a:r>
              <a:rPr sz="2600" spc="-40" dirty="0" err="1" smtClean="0">
                <a:latin typeface="Times New Roman"/>
                <a:cs typeface="Times New Roman"/>
              </a:rPr>
              <a:t>к</a:t>
            </a:r>
            <a:r>
              <a:rPr sz="2600" spc="-5" dirty="0" err="1" smtClean="0">
                <a:latin typeface="Times New Roman"/>
                <a:cs typeface="Times New Roman"/>
              </a:rPr>
              <a:t>ти</a:t>
            </a:r>
            <a:r>
              <a:rPr sz="2600" spc="-20" dirty="0" err="1" smtClean="0">
                <a:latin typeface="Times New Roman"/>
                <a:cs typeface="Times New Roman"/>
              </a:rPr>
              <a:t>к</a:t>
            </a:r>
            <a:r>
              <a:rPr sz="2600" spc="-5" dirty="0" err="1" smtClean="0">
                <a:latin typeface="Times New Roman"/>
                <a:cs typeface="Times New Roman"/>
              </a:rPr>
              <a:t>и</a:t>
            </a:r>
            <a:r>
              <a:rPr lang="ru-RU" sz="2600" dirty="0">
                <a:latin typeface="Times New Roman"/>
                <a:cs typeface="Times New Roman"/>
              </a:rPr>
              <a:t> </a:t>
            </a:r>
            <a:r>
              <a:rPr sz="2600" spc="15" dirty="0" smtClean="0">
                <a:latin typeface="Times New Roman"/>
                <a:cs typeface="Times New Roman"/>
              </a:rPr>
              <a:t>(</a:t>
            </a:r>
            <a:r>
              <a:rPr sz="2600" spc="-165" dirty="0" err="1" smtClean="0">
                <a:latin typeface="Times New Roman"/>
                <a:cs typeface="Times New Roman"/>
              </a:rPr>
              <a:t>к</a:t>
            </a:r>
            <a:r>
              <a:rPr sz="2600" spc="-30" dirty="0" err="1" smtClean="0">
                <a:latin typeface="Times New Roman"/>
                <a:cs typeface="Times New Roman"/>
              </a:rPr>
              <a:t>о</a:t>
            </a:r>
            <a:r>
              <a:rPr sz="2600" spc="-20" dirty="0" err="1" smtClean="0">
                <a:latin typeface="Times New Roman"/>
                <a:cs typeface="Times New Roman"/>
              </a:rPr>
              <a:t>м</a:t>
            </a:r>
            <a:r>
              <a:rPr sz="2600" spc="-10" dirty="0" err="1" smtClean="0">
                <a:latin typeface="Times New Roman"/>
                <a:cs typeface="Times New Roman"/>
              </a:rPr>
              <a:t>исс</a:t>
            </a:r>
            <a:r>
              <a:rPr sz="2600" spc="5" dirty="0" err="1" smtClean="0">
                <a:latin typeface="Times New Roman"/>
                <a:cs typeface="Times New Roman"/>
              </a:rPr>
              <a:t>и</a:t>
            </a:r>
            <a:r>
              <a:rPr sz="2600" spc="-5" dirty="0" err="1" smtClean="0">
                <a:latin typeface="Times New Roman"/>
                <a:cs typeface="Times New Roman"/>
              </a:rPr>
              <a:t>ей</a:t>
            </a:r>
            <a:r>
              <a:rPr lang="ru-RU" sz="2600" dirty="0">
                <a:latin typeface="Times New Roman"/>
                <a:cs typeface="Times New Roman"/>
              </a:rPr>
              <a:t> </a:t>
            </a:r>
            <a:r>
              <a:rPr sz="2600" spc="-5" dirty="0" err="1" smtClean="0">
                <a:latin typeface="Times New Roman"/>
                <a:cs typeface="Times New Roman"/>
              </a:rPr>
              <a:t>по</a:t>
            </a:r>
            <a:r>
              <a:rPr lang="ru-RU" sz="2600" dirty="0" smtClean="0">
                <a:latin typeface="Times New Roman"/>
                <a:cs typeface="Times New Roman"/>
              </a:rPr>
              <a:t> </a:t>
            </a:r>
            <a:r>
              <a:rPr sz="2600" spc="-5" dirty="0" err="1" smtClean="0">
                <a:latin typeface="Times New Roman"/>
                <a:cs typeface="Times New Roman"/>
              </a:rPr>
              <a:t>делам</a:t>
            </a:r>
            <a:r>
              <a:rPr lang="ru-RU" sz="2600" dirty="0">
                <a:latin typeface="Times New Roman"/>
                <a:cs typeface="Times New Roman"/>
              </a:rPr>
              <a:t> </a:t>
            </a:r>
            <a:r>
              <a:rPr sz="2600" spc="-10" dirty="0" err="1" smtClean="0">
                <a:latin typeface="Times New Roman"/>
                <a:cs typeface="Times New Roman"/>
              </a:rPr>
              <a:t>н</a:t>
            </a:r>
            <a:r>
              <a:rPr sz="2600" spc="70" dirty="0" err="1" smtClean="0">
                <a:latin typeface="Times New Roman"/>
                <a:cs typeface="Times New Roman"/>
              </a:rPr>
              <a:t>е</a:t>
            </a:r>
            <a:r>
              <a:rPr sz="2600" spc="-5" dirty="0" err="1" smtClean="0">
                <a:latin typeface="Times New Roman"/>
                <a:cs typeface="Times New Roman"/>
              </a:rPr>
              <a:t>со</a:t>
            </a:r>
            <a:r>
              <a:rPr sz="2600" spc="-25" dirty="0" err="1" smtClean="0">
                <a:latin typeface="Times New Roman"/>
                <a:cs typeface="Times New Roman"/>
              </a:rPr>
              <a:t>в</a:t>
            </a:r>
            <a:r>
              <a:rPr sz="2600" spc="-5" dirty="0" err="1" smtClean="0">
                <a:latin typeface="Times New Roman"/>
                <a:cs typeface="Times New Roman"/>
              </a:rPr>
              <a:t>ерш</a:t>
            </a:r>
            <a:r>
              <a:rPr sz="2600" dirty="0" err="1" smtClean="0">
                <a:latin typeface="Times New Roman"/>
                <a:cs typeface="Times New Roman"/>
              </a:rPr>
              <a:t>е</a:t>
            </a:r>
            <a:r>
              <a:rPr sz="2600" spc="-10" dirty="0" err="1" smtClean="0">
                <a:latin typeface="Times New Roman"/>
                <a:cs typeface="Times New Roman"/>
              </a:rPr>
              <a:t>н</a:t>
            </a:r>
            <a:r>
              <a:rPr sz="2600" spc="5" dirty="0" err="1" smtClean="0">
                <a:latin typeface="Times New Roman"/>
                <a:cs typeface="Times New Roman"/>
              </a:rPr>
              <a:t>н</a:t>
            </a:r>
            <a:r>
              <a:rPr sz="2600" spc="-30" dirty="0" err="1" smtClean="0">
                <a:latin typeface="Times New Roman"/>
                <a:cs typeface="Times New Roman"/>
              </a:rPr>
              <a:t>о</a:t>
            </a:r>
            <a:r>
              <a:rPr sz="2600" spc="-10" dirty="0" err="1" smtClean="0">
                <a:latin typeface="Times New Roman"/>
                <a:cs typeface="Times New Roman"/>
              </a:rPr>
              <a:t>л</a:t>
            </a:r>
            <a:r>
              <a:rPr sz="2600" dirty="0" err="1" smtClean="0">
                <a:latin typeface="Times New Roman"/>
                <a:cs typeface="Times New Roman"/>
              </a:rPr>
              <a:t>е</a:t>
            </a:r>
            <a:r>
              <a:rPr sz="2600" spc="-5" dirty="0" err="1" smtClean="0">
                <a:latin typeface="Times New Roman"/>
                <a:cs typeface="Times New Roman"/>
              </a:rPr>
              <a:t>тн</a:t>
            </a:r>
            <a:r>
              <a:rPr sz="2600" spc="5" dirty="0" err="1" smtClean="0">
                <a:latin typeface="Times New Roman"/>
                <a:cs typeface="Times New Roman"/>
              </a:rPr>
              <a:t>и</a:t>
            </a:r>
            <a:r>
              <a:rPr sz="2600" spc="-5" dirty="0" err="1" smtClean="0">
                <a:latin typeface="Times New Roman"/>
                <a:cs typeface="Times New Roman"/>
              </a:rPr>
              <a:t>х</a:t>
            </a:r>
            <a:r>
              <a:rPr sz="2600" spc="-5" dirty="0" smtClean="0">
                <a:latin typeface="Times New Roman"/>
                <a:cs typeface="Times New Roman"/>
              </a:rPr>
              <a:t>,</a:t>
            </a:r>
            <a:r>
              <a:rPr lang="ru-RU" sz="2600" dirty="0">
                <a:latin typeface="Times New Roman"/>
                <a:cs typeface="Times New Roman"/>
              </a:rPr>
              <a:t> </a:t>
            </a:r>
            <a:r>
              <a:rPr sz="2600" spc="-5" dirty="0" err="1" smtClean="0">
                <a:latin typeface="Times New Roman"/>
                <a:cs typeface="Times New Roman"/>
              </a:rPr>
              <a:t>о</a:t>
            </a:r>
            <a:r>
              <a:rPr sz="2600" spc="15" dirty="0" err="1" smtClean="0">
                <a:latin typeface="Times New Roman"/>
                <a:cs typeface="Times New Roman"/>
              </a:rPr>
              <a:t>р</a:t>
            </a:r>
            <a:r>
              <a:rPr sz="2600" spc="-10" dirty="0" err="1" smtClean="0">
                <a:latin typeface="Times New Roman"/>
                <a:cs typeface="Times New Roman"/>
              </a:rPr>
              <a:t>гана</a:t>
            </a:r>
            <a:r>
              <a:rPr sz="2600" dirty="0" err="1" smtClean="0">
                <a:latin typeface="Times New Roman"/>
                <a:cs typeface="Times New Roman"/>
              </a:rPr>
              <a:t>м</a:t>
            </a:r>
            <a:r>
              <a:rPr sz="2600" spc="-5" dirty="0" err="1" smtClean="0">
                <a:latin typeface="Times New Roman"/>
                <a:cs typeface="Times New Roman"/>
              </a:rPr>
              <a:t>и</a:t>
            </a:r>
            <a:r>
              <a:rPr lang="ru-RU" sz="2600" spc="-5" dirty="0">
                <a:latin typeface="Times New Roman"/>
                <a:cs typeface="Times New Roman"/>
              </a:rPr>
              <a:t> </a:t>
            </a:r>
            <a:r>
              <a:rPr lang="ru-RU" sz="2600" spc="-5" dirty="0" smtClean="0">
                <a:latin typeface="Times New Roman"/>
                <a:cs typeface="Times New Roman"/>
              </a:rPr>
              <a:t>социальной защиты населения, </a:t>
            </a:r>
            <a:r>
              <a:rPr lang="ru-RU" sz="2600" spc="-10" dirty="0" smtClean="0">
                <a:latin typeface="Times New Roman"/>
                <a:cs typeface="Times New Roman"/>
              </a:rPr>
              <a:t>здравоохранения, </a:t>
            </a:r>
            <a:r>
              <a:rPr lang="ru-RU" sz="2600" spc="-15" dirty="0" smtClean="0">
                <a:latin typeface="Times New Roman"/>
                <a:cs typeface="Times New Roman"/>
              </a:rPr>
              <a:t>молодежной </a:t>
            </a:r>
            <a:r>
              <a:rPr lang="ru-RU" sz="2600" spc="-10" dirty="0" smtClean="0">
                <a:latin typeface="Times New Roman"/>
                <a:cs typeface="Times New Roman"/>
              </a:rPr>
              <a:t>политики, </a:t>
            </a:r>
            <a:r>
              <a:rPr lang="ru-RU" sz="2600" dirty="0" smtClean="0">
                <a:latin typeface="Times New Roman"/>
                <a:cs typeface="Times New Roman"/>
              </a:rPr>
              <a:t>внутренних</a:t>
            </a:r>
            <a:r>
              <a:rPr lang="ru-RU" sz="2600" dirty="0">
                <a:latin typeface="Times New Roman"/>
                <a:cs typeface="Times New Roman"/>
              </a:rPr>
              <a:t> </a:t>
            </a:r>
            <a:r>
              <a:rPr lang="ru-RU" sz="2600" spc="-5" dirty="0" smtClean="0">
                <a:latin typeface="Times New Roman"/>
                <a:cs typeface="Times New Roman"/>
              </a:rPr>
              <a:t>дел,</a:t>
            </a:r>
            <a:r>
              <a:rPr lang="ru-RU" sz="2600" spc="-5" dirty="0">
                <a:latin typeface="Times New Roman"/>
                <a:cs typeface="Times New Roman"/>
              </a:rPr>
              <a:t> </a:t>
            </a:r>
            <a:r>
              <a:rPr lang="ru-RU" sz="2600" spc="-5" dirty="0" smtClean="0">
                <a:latin typeface="Times New Roman"/>
                <a:cs typeface="Times New Roman"/>
              </a:rPr>
              <a:t>центрами </a:t>
            </a:r>
            <a:r>
              <a:rPr lang="ru-RU" sz="2600" dirty="0" smtClean="0">
                <a:latin typeface="Times New Roman"/>
                <a:cs typeface="Times New Roman"/>
              </a:rPr>
              <a:t>занятости населения, </a:t>
            </a:r>
            <a:r>
              <a:rPr lang="ru-RU" sz="2600" spc="-5" dirty="0" smtClean="0">
                <a:latin typeface="Times New Roman"/>
                <a:cs typeface="Times New Roman"/>
              </a:rPr>
              <a:t>администрациями</a:t>
            </a:r>
            <a:r>
              <a:rPr lang="ru-RU" sz="2600" spc="35" dirty="0" smtClean="0">
                <a:latin typeface="Times New Roman"/>
                <a:cs typeface="Times New Roman"/>
              </a:rPr>
              <a:t> </a:t>
            </a:r>
            <a:r>
              <a:rPr lang="ru-RU" sz="2600" spc="-10" dirty="0" smtClean="0">
                <a:latin typeface="Times New Roman"/>
                <a:cs typeface="Times New Roman"/>
              </a:rPr>
              <a:t>муниципальных</a:t>
            </a:r>
            <a:r>
              <a:rPr lang="ru-RU" sz="2600" spc="105" dirty="0" smtClean="0">
                <a:latin typeface="Times New Roman"/>
                <a:cs typeface="Times New Roman"/>
              </a:rPr>
              <a:t> </a:t>
            </a:r>
            <a:r>
              <a:rPr lang="ru-RU" sz="2600" spc="-10" dirty="0" smtClean="0">
                <a:latin typeface="Times New Roman"/>
                <a:cs typeface="Times New Roman"/>
              </a:rPr>
              <a:t>образований</a:t>
            </a:r>
            <a:r>
              <a:rPr lang="ru-RU" sz="2600" spc="10" dirty="0" smtClean="0">
                <a:latin typeface="Times New Roman"/>
                <a:cs typeface="Times New Roman"/>
              </a:rPr>
              <a:t> </a:t>
            </a:r>
            <a:r>
              <a:rPr lang="ru-RU" sz="2600" spc="-5" dirty="0" smtClean="0">
                <a:latin typeface="Times New Roman"/>
                <a:cs typeface="Times New Roman"/>
              </a:rPr>
              <a:t>и</a:t>
            </a:r>
            <a:r>
              <a:rPr lang="ru-RU" sz="2600" spc="-25" dirty="0" smtClean="0">
                <a:latin typeface="Times New Roman"/>
                <a:cs typeface="Times New Roman"/>
              </a:rPr>
              <a:t> </a:t>
            </a:r>
            <a:r>
              <a:rPr lang="ru-RU" sz="2600" spc="-40" dirty="0" smtClean="0">
                <a:latin typeface="Times New Roman"/>
                <a:cs typeface="Times New Roman"/>
              </a:rPr>
              <a:t>т.д.);</a:t>
            </a:r>
            <a:endParaRPr lang="ru-RU" sz="2600" dirty="0" smtClean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00"/>
              </a:lnSpc>
              <a:spcBef>
                <a:spcPts val="985"/>
              </a:spcBef>
              <a:buFont typeface="Wingdings"/>
              <a:buChar char=""/>
              <a:tabLst>
                <a:tab pos="241300" algn="l"/>
                <a:tab pos="2643505" algn="l"/>
                <a:tab pos="5186045" algn="l"/>
                <a:tab pos="6929755" algn="l"/>
                <a:tab pos="8975725" algn="l"/>
              </a:tabLst>
            </a:pPr>
            <a:r>
              <a:rPr lang="ru-RU" sz="2600" spc="-5" dirty="0">
                <a:latin typeface="Times New Roman"/>
                <a:cs typeface="Times New Roman"/>
              </a:rPr>
              <a:t>о</a:t>
            </a:r>
            <a:r>
              <a:rPr lang="ru-RU" sz="2600" spc="-5" dirty="0" smtClean="0">
                <a:latin typeface="Times New Roman"/>
                <a:cs typeface="Times New Roman"/>
              </a:rPr>
              <a:t>ргани</a:t>
            </a:r>
            <a:r>
              <a:rPr lang="ru-RU" sz="2600" spc="5" dirty="0" smtClean="0">
                <a:latin typeface="Times New Roman"/>
                <a:cs typeface="Times New Roman"/>
              </a:rPr>
              <a:t>з</a:t>
            </a:r>
            <a:r>
              <a:rPr lang="ru-RU" sz="2600" spc="-5" dirty="0" smtClean="0">
                <a:latin typeface="Times New Roman"/>
                <a:cs typeface="Times New Roman"/>
              </a:rPr>
              <a:t>ац</a:t>
            </a:r>
            <a:r>
              <a:rPr lang="ru-RU" sz="2600" spc="5" dirty="0" smtClean="0">
                <a:latin typeface="Times New Roman"/>
                <a:cs typeface="Times New Roman"/>
              </a:rPr>
              <a:t>и</a:t>
            </a:r>
            <a:r>
              <a:rPr lang="ru-RU" sz="2600" spc="-5" dirty="0" smtClean="0">
                <a:latin typeface="Times New Roman"/>
                <a:cs typeface="Times New Roman"/>
              </a:rPr>
              <a:t>я</a:t>
            </a:r>
            <a:r>
              <a:rPr lang="ru-RU" sz="2600" dirty="0" smtClean="0">
                <a:latin typeface="Times New Roman"/>
                <a:cs typeface="Times New Roman"/>
              </a:rPr>
              <a:t> </a:t>
            </a:r>
            <a:r>
              <a:rPr lang="ru-RU" sz="2600" spc="-5" dirty="0" smtClean="0">
                <a:latin typeface="Times New Roman"/>
                <a:cs typeface="Times New Roman"/>
              </a:rPr>
              <a:t>де</a:t>
            </a:r>
            <a:r>
              <a:rPr lang="ru-RU" sz="2600" dirty="0" smtClean="0">
                <a:latin typeface="Times New Roman"/>
                <a:cs typeface="Times New Roman"/>
              </a:rPr>
              <a:t>я</a:t>
            </a:r>
            <a:r>
              <a:rPr lang="ru-RU" sz="2600" spc="-5" dirty="0" smtClean="0">
                <a:latin typeface="Times New Roman"/>
                <a:cs typeface="Times New Roman"/>
              </a:rPr>
              <a:t>тельн</a:t>
            </a:r>
            <a:r>
              <a:rPr lang="ru-RU" sz="2600" spc="60" dirty="0" smtClean="0">
                <a:latin typeface="Times New Roman"/>
                <a:cs typeface="Times New Roman"/>
              </a:rPr>
              <a:t>о</a:t>
            </a:r>
            <a:r>
              <a:rPr lang="ru-RU" sz="2600" spc="-5" dirty="0" smtClean="0">
                <a:latin typeface="Times New Roman"/>
                <a:cs typeface="Times New Roman"/>
              </a:rPr>
              <a:t>сти</a:t>
            </a:r>
            <a:r>
              <a:rPr lang="ru-RU" sz="2600" dirty="0" smtClean="0">
                <a:latin typeface="Times New Roman"/>
                <a:cs typeface="Times New Roman"/>
              </a:rPr>
              <a:t> </a:t>
            </a:r>
            <a:r>
              <a:rPr lang="ru-RU" sz="2600" spc="-5" dirty="0" smtClean="0">
                <a:latin typeface="Times New Roman"/>
                <a:cs typeface="Times New Roman"/>
              </a:rPr>
              <a:t>с</a:t>
            </a:r>
            <a:r>
              <a:rPr lang="ru-RU" sz="2600" spc="20" dirty="0" smtClean="0">
                <a:latin typeface="Times New Roman"/>
                <a:cs typeface="Times New Roman"/>
              </a:rPr>
              <a:t>л</a:t>
            </a:r>
            <a:r>
              <a:rPr lang="ru-RU" sz="2600" spc="-80" dirty="0" smtClean="0">
                <a:latin typeface="Times New Roman"/>
                <a:cs typeface="Times New Roman"/>
              </a:rPr>
              <a:t>у</a:t>
            </a:r>
            <a:r>
              <a:rPr lang="ru-RU" sz="2600" spc="-30" dirty="0" smtClean="0">
                <a:latin typeface="Times New Roman"/>
                <a:cs typeface="Times New Roman"/>
              </a:rPr>
              <a:t>ж</a:t>
            </a:r>
            <a:r>
              <a:rPr lang="ru-RU" sz="2600" spc="-5" dirty="0" smtClean="0">
                <a:latin typeface="Times New Roman"/>
                <a:cs typeface="Times New Roman"/>
              </a:rPr>
              <a:t>бы</a:t>
            </a:r>
            <a:r>
              <a:rPr lang="ru-RU" sz="2600" dirty="0" smtClean="0">
                <a:latin typeface="Times New Roman"/>
                <a:cs typeface="Times New Roman"/>
              </a:rPr>
              <a:t>	</a:t>
            </a:r>
            <a:r>
              <a:rPr lang="ru-RU" sz="2600" spc="-15" dirty="0" smtClean="0">
                <a:latin typeface="Times New Roman"/>
                <a:cs typeface="Times New Roman"/>
              </a:rPr>
              <a:t>ш</a:t>
            </a:r>
            <a:r>
              <a:rPr lang="ru-RU" sz="2600" spc="-165" dirty="0" smtClean="0">
                <a:latin typeface="Times New Roman"/>
                <a:cs typeface="Times New Roman"/>
              </a:rPr>
              <a:t>к</a:t>
            </a:r>
            <a:r>
              <a:rPr lang="ru-RU" sz="2600" spc="-30" dirty="0" smtClean="0">
                <a:latin typeface="Times New Roman"/>
                <a:cs typeface="Times New Roman"/>
              </a:rPr>
              <a:t>о</a:t>
            </a:r>
            <a:r>
              <a:rPr lang="ru-RU" sz="2600" spc="20" dirty="0" smtClean="0">
                <a:latin typeface="Times New Roman"/>
                <a:cs typeface="Times New Roman"/>
              </a:rPr>
              <a:t>л</a:t>
            </a:r>
            <a:r>
              <a:rPr lang="ru-RU" sz="2600" spc="-10" dirty="0" smtClean="0">
                <a:latin typeface="Times New Roman"/>
                <a:cs typeface="Times New Roman"/>
              </a:rPr>
              <a:t>ьно</a:t>
            </a:r>
            <a:r>
              <a:rPr lang="ru-RU" sz="2600" spc="-5" dirty="0" smtClean="0">
                <a:latin typeface="Times New Roman"/>
                <a:cs typeface="Times New Roman"/>
              </a:rPr>
              <a:t>й</a:t>
            </a:r>
            <a:r>
              <a:rPr lang="ru-RU" sz="2600" dirty="0">
                <a:latin typeface="Times New Roman"/>
                <a:cs typeface="Times New Roman"/>
              </a:rPr>
              <a:t> </a:t>
            </a:r>
            <a:r>
              <a:rPr lang="ru-RU" sz="2600" spc="-20" dirty="0" smtClean="0">
                <a:latin typeface="Times New Roman"/>
                <a:cs typeface="Times New Roman"/>
              </a:rPr>
              <a:t>м</a:t>
            </a:r>
            <a:r>
              <a:rPr lang="ru-RU" sz="2600" spc="-5" dirty="0" smtClean="0">
                <a:latin typeface="Times New Roman"/>
                <a:cs typeface="Times New Roman"/>
              </a:rPr>
              <a:t>еди</a:t>
            </a:r>
            <a:r>
              <a:rPr lang="ru-RU" sz="2600" dirty="0" smtClean="0">
                <a:latin typeface="Times New Roman"/>
                <a:cs typeface="Times New Roman"/>
              </a:rPr>
              <a:t>а</a:t>
            </a:r>
            <a:r>
              <a:rPr lang="ru-RU" sz="2600" spc="-10" dirty="0" smtClean="0">
                <a:latin typeface="Times New Roman"/>
                <a:cs typeface="Times New Roman"/>
              </a:rPr>
              <a:t>ц</a:t>
            </a:r>
            <a:r>
              <a:rPr lang="ru-RU" sz="2600" dirty="0" smtClean="0">
                <a:latin typeface="Times New Roman"/>
                <a:cs typeface="Times New Roman"/>
              </a:rPr>
              <a:t>и</a:t>
            </a:r>
            <a:r>
              <a:rPr lang="ru-RU" sz="2600" spc="-5" dirty="0" smtClean="0">
                <a:latin typeface="Times New Roman"/>
                <a:cs typeface="Times New Roman"/>
              </a:rPr>
              <a:t>и в</a:t>
            </a:r>
            <a:r>
              <a:rPr lang="ru-RU" sz="2600" spc="-10" dirty="0" smtClean="0">
                <a:latin typeface="Times New Roman"/>
                <a:cs typeface="Times New Roman"/>
              </a:rPr>
              <a:t> </a:t>
            </a:r>
            <a:r>
              <a:rPr lang="ru-RU" sz="2600" spc="-15" dirty="0" smtClean="0">
                <a:latin typeface="Times New Roman"/>
                <a:cs typeface="Times New Roman"/>
              </a:rPr>
              <a:t>образовательной</a:t>
            </a:r>
            <a:r>
              <a:rPr lang="ru-RU" sz="2600" spc="35" dirty="0" smtClean="0">
                <a:latin typeface="Times New Roman"/>
                <a:cs typeface="Times New Roman"/>
              </a:rPr>
              <a:t> </a:t>
            </a:r>
            <a:r>
              <a:rPr lang="ru-RU" sz="2600" spc="-5" dirty="0" smtClean="0">
                <a:latin typeface="Times New Roman"/>
                <a:cs typeface="Times New Roman"/>
              </a:rPr>
              <a:t>организации.</a:t>
            </a:r>
            <a:endParaRPr lang="ru-RU" sz="2600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pc="-30" dirty="0"/>
              <a:t>Руководитель</a:t>
            </a:r>
            <a:r>
              <a:rPr spc="-45" dirty="0"/>
              <a:t> </a:t>
            </a:r>
            <a:r>
              <a:rPr spc="-25" dirty="0"/>
              <a:t>спортивного</a:t>
            </a:r>
            <a:r>
              <a:rPr spc="50" dirty="0"/>
              <a:t> </a:t>
            </a:r>
            <a:r>
              <a:rPr spc="-10" dirty="0"/>
              <a:t>клуба </a:t>
            </a:r>
            <a:r>
              <a:rPr spc="-1085" dirty="0"/>
              <a:t> </a:t>
            </a:r>
            <a:r>
              <a:rPr spc="-15" dirty="0"/>
              <a:t>осуществляет: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2181675"/>
            <a:ext cx="10362565" cy="2708275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740"/>
              </a:spcBef>
              <a:buFont typeface="Wingdings"/>
              <a:buChar char="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пропаганда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здорового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образа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жизни;</a:t>
            </a:r>
            <a:endParaRPr sz="2800" dirty="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90000"/>
              </a:lnSpc>
              <a:spcBef>
                <a:spcPts val="985"/>
              </a:spcBef>
              <a:buFont typeface="Wingdings"/>
              <a:buChar char=""/>
              <a:tabLst>
                <a:tab pos="241300" algn="l"/>
              </a:tabLst>
            </a:pPr>
            <a:r>
              <a:rPr sz="2800" spc="-10" dirty="0">
                <a:latin typeface="Times New Roman"/>
                <a:cs typeface="Times New Roman"/>
              </a:rPr>
              <a:t>привлечение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к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занятиям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спортом</a:t>
            </a:r>
            <a:r>
              <a:rPr sz="2800" spc="-15" dirty="0">
                <a:latin typeface="Times New Roman"/>
                <a:cs typeface="Times New Roman"/>
              </a:rPr>
              <a:t> максимального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числа 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обучающихся,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том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числе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состоящих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на  </a:t>
            </a:r>
            <a:r>
              <a:rPr sz="2800" spc="-5" dirty="0">
                <a:latin typeface="Times New Roman"/>
                <a:cs typeface="Times New Roman"/>
              </a:rPr>
              <a:t>разных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видах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учета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требующих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особого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педагогического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внимания;</a:t>
            </a:r>
          </a:p>
          <a:p>
            <a:pPr marL="241300" marR="5715" indent="-228600" algn="just">
              <a:lnSpc>
                <a:spcPts val="3030"/>
              </a:lnSpc>
              <a:spcBef>
                <a:spcPts val="1050"/>
              </a:spcBef>
              <a:buFont typeface="Wingdings"/>
              <a:buChar char=""/>
              <a:tabLst>
                <a:tab pos="241300" algn="l"/>
              </a:tabLst>
            </a:pPr>
            <a:r>
              <a:rPr sz="2800" spc="-5" dirty="0">
                <a:latin typeface="Times New Roman"/>
                <a:cs typeface="Times New Roman"/>
              </a:rPr>
              <a:t>организация</a:t>
            </a:r>
            <a:r>
              <a:rPr sz="2800" spc="13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   </a:t>
            </a:r>
            <a:r>
              <a:rPr sz="2800" spc="-10" dirty="0">
                <a:latin typeface="Times New Roman"/>
                <a:cs typeface="Times New Roman"/>
              </a:rPr>
              <a:t>проведение</a:t>
            </a:r>
            <a:r>
              <a:rPr sz="2800" spc="13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спортивно-массовых</a:t>
            </a:r>
            <a:r>
              <a:rPr sz="2800" spc="13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мероприятий </a:t>
            </a:r>
            <a:r>
              <a:rPr sz="2800" dirty="0">
                <a:latin typeface="Times New Roman"/>
                <a:cs typeface="Times New Roman"/>
              </a:rPr>
              <a:t> с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детьми.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312877"/>
            <a:ext cx="9161780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Социальный</a:t>
            </a:r>
            <a:r>
              <a:rPr spc="15" dirty="0"/>
              <a:t> </a:t>
            </a:r>
            <a:r>
              <a:rPr spc="-30" dirty="0"/>
              <a:t>педагог</a:t>
            </a:r>
            <a:r>
              <a:rPr spc="-15" dirty="0"/>
              <a:t> осуществляет: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4935" y="1295400"/>
            <a:ext cx="10360025" cy="507318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241300" indent="-228600">
              <a:spcBef>
                <a:spcPts val="360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spc="-20" dirty="0">
                <a:latin typeface="Times New Roman"/>
                <a:cs typeface="Times New Roman"/>
              </a:rPr>
              <a:t>контроль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организацией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профилактической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деятельности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классных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руководителей;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265"/>
              </a:spcBef>
              <a:buFont typeface="Wingdings"/>
              <a:buChar char=""/>
              <a:tabLst>
                <a:tab pos="241300" algn="l"/>
                <a:tab pos="1905635" algn="l"/>
                <a:tab pos="3347720" algn="l"/>
                <a:tab pos="4277360" algn="l"/>
                <a:tab pos="5563870" algn="l"/>
                <a:tab pos="6301740" algn="l"/>
                <a:tab pos="6572884" algn="l"/>
                <a:tab pos="7408545" algn="l"/>
                <a:tab pos="8957310" algn="l"/>
                <a:tab pos="9210040" algn="l"/>
              </a:tabLst>
            </a:pPr>
            <a:r>
              <a:rPr sz="2000" spc="-10" dirty="0">
                <a:latin typeface="Times New Roman"/>
                <a:cs typeface="Times New Roman"/>
              </a:rPr>
              <a:t>профилактика	</a:t>
            </a:r>
            <a:r>
              <a:rPr sz="2000" dirty="0">
                <a:latin typeface="Times New Roman"/>
                <a:cs typeface="Times New Roman"/>
              </a:rPr>
              <a:t>социальных	</a:t>
            </a:r>
            <a:r>
              <a:rPr sz="2000" spc="-20" dirty="0">
                <a:latin typeface="Times New Roman"/>
                <a:cs typeface="Times New Roman"/>
              </a:rPr>
              <a:t>рисков,	</a:t>
            </a:r>
            <a:r>
              <a:rPr sz="2000" spc="-5" dirty="0">
                <a:latin typeface="Times New Roman"/>
                <a:cs typeface="Times New Roman"/>
              </a:rPr>
              <a:t>выявление	детей	и	</a:t>
            </a:r>
            <a:r>
              <a:rPr sz="2000" dirty="0">
                <a:latin typeface="Times New Roman"/>
                <a:cs typeface="Times New Roman"/>
              </a:rPr>
              <a:t>семей,	</a:t>
            </a:r>
            <a:r>
              <a:rPr sz="2000" spc="-25" dirty="0">
                <a:latin typeface="Times New Roman"/>
                <a:cs typeface="Times New Roman"/>
              </a:rPr>
              <a:t>находящихся	</a:t>
            </a:r>
            <a:r>
              <a:rPr sz="2000" spc="-5" dirty="0">
                <a:latin typeface="Times New Roman"/>
                <a:cs typeface="Times New Roman"/>
              </a:rPr>
              <a:t>в	социально</a:t>
            </a:r>
            <a:endParaRPr sz="2000" dirty="0">
              <a:latin typeface="Times New Roman"/>
              <a:cs typeface="Times New Roman"/>
            </a:endParaRPr>
          </a:p>
          <a:p>
            <a:pPr marL="241300"/>
            <a:r>
              <a:rPr sz="2000" spc="-15" dirty="0">
                <a:latin typeface="Times New Roman"/>
                <a:cs typeface="Times New Roman"/>
              </a:rPr>
              <a:t>опасном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положении,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требующих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особого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педагогического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внимания;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290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разработка</a:t>
            </a:r>
            <a:r>
              <a:rPr sz="2000" spc="-5" dirty="0">
                <a:latin typeface="Times New Roman"/>
                <a:cs typeface="Times New Roman"/>
              </a:rPr>
              <a:t> мер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профилактике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социальных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девиаций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среди </a:t>
            </a:r>
            <a:r>
              <a:rPr sz="2000" spc="-20" dirty="0">
                <a:latin typeface="Times New Roman"/>
                <a:cs typeface="Times New Roman"/>
              </a:rPr>
              <a:t>обучающихся;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290"/>
              </a:spcBef>
              <a:buFont typeface="Wingdings"/>
              <a:buChar char=""/>
              <a:tabLst>
                <a:tab pos="241300" algn="l"/>
                <a:tab pos="2176780" algn="l"/>
                <a:tab pos="3063875" algn="l"/>
                <a:tab pos="3344545" algn="l"/>
                <a:tab pos="5238115" algn="l"/>
                <a:tab pos="6997065" algn="l"/>
                <a:tab pos="7411720" algn="l"/>
                <a:tab pos="9628505" algn="l"/>
              </a:tabLst>
            </a:pPr>
            <a:r>
              <a:rPr sz="2000" spc="5" dirty="0">
                <a:latin typeface="Times New Roman"/>
                <a:cs typeface="Times New Roman"/>
              </a:rPr>
              <a:t>и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10" dirty="0">
                <a:latin typeface="Times New Roman"/>
                <a:cs typeface="Times New Roman"/>
              </a:rPr>
              <a:t>д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10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10" dirty="0">
                <a:latin typeface="Times New Roman"/>
                <a:cs typeface="Times New Roman"/>
              </a:rPr>
              <a:t>д</a:t>
            </a:r>
            <a:r>
              <a:rPr sz="2000" spc="-65" dirty="0">
                <a:latin typeface="Times New Roman"/>
                <a:cs typeface="Times New Roman"/>
              </a:rPr>
              <a:t>у</a:t>
            </a:r>
            <a:r>
              <a:rPr sz="2000" spc="45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ь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ая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аб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-85" dirty="0">
                <a:latin typeface="Times New Roman"/>
                <a:cs typeface="Times New Roman"/>
              </a:rPr>
              <a:t>б</a:t>
            </a:r>
            <a:r>
              <a:rPr sz="2000" spc="-40" dirty="0">
                <a:latin typeface="Times New Roman"/>
                <a:cs typeface="Times New Roman"/>
              </a:rPr>
              <a:t>у</a:t>
            </a:r>
            <a:r>
              <a:rPr sz="2000" dirty="0">
                <a:latin typeface="Times New Roman"/>
                <a:cs typeface="Times New Roman"/>
              </a:rPr>
              <a:t>ч</a:t>
            </a:r>
            <a:r>
              <a:rPr sz="2000" spc="2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ю</a:t>
            </a:r>
            <a:r>
              <a:rPr sz="2000" spc="-10" dirty="0">
                <a:latin typeface="Times New Roman"/>
                <a:cs typeface="Times New Roman"/>
              </a:rPr>
              <a:t>щ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spc="25" dirty="0">
                <a:latin typeface="Times New Roman"/>
                <a:cs typeface="Times New Roman"/>
              </a:rPr>
              <a:t>м</a:t>
            </a:r>
            <a:r>
              <a:rPr sz="2000" spc="-15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ся,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spc="-85" dirty="0">
                <a:latin typeface="Times New Roman"/>
                <a:cs typeface="Times New Roman"/>
              </a:rPr>
              <a:t>х</a:t>
            </a:r>
            <a:r>
              <a:rPr sz="2000" spc="-4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я</a:t>
            </a:r>
            <a:r>
              <a:rPr sz="2000" spc="10" dirty="0">
                <a:latin typeface="Times New Roman"/>
                <a:cs typeface="Times New Roman"/>
              </a:rPr>
              <a:t>щ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20" dirty="0">
                <a:latin typeface="Times New Roman"/>
                <a:cs typeface="Times New Roman"/>
              </a:rPr>
              <a:t>м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ся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5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spc="15" dirty="0">
                <a:latin typeface="Times New Roman"/>
                <a:cs typeface="Times New Roman"/>
              </a:rPr>
              <a:t>ф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а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ч</a:t>
            </a:r>
            <a:r>
              <a:rPr sz="2000" spc="45" dirty="0">
                <a:latin typeface="Times New Roman"/>
                <a:cs typeface="Times New Roman"/>
              </a:rPr>
              <a:t>е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10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45" dirty="0">
                <a:latin typeface="Times New Roman"/>
                <a:cs typeface="Times New Roman"/>
              </a:rPr>
              <a:t>у</a:t>
            </a:r>
            <a:r>
              <a:rPr sz="2000" spc="-5" dirty="0">
                <a:latin typeface="Times New Roman"/>
                <a:cs typeface="Times New Roman"/>
              </a:rPr>
              <a:t>че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spc="20" dirty="0">
                <a:latin typeface="Times New Roman"/>
                <a:cs typeface="Times New Roman"/>
              </a:rPr>
              <a:t>а</a:t>
            </a:r>
            <a:r>
              <a:rPr sz="2000" spc="-5" dirty="0">
                <a:latin typeface="Times New Roman"/>
                <a:cs typeface="Times New Roman"/>
              </a:rPr>
              <a:t>х</a:t>
            </a:r>
            <a:endParaRPr sz="2000" dirty="0">
              <a:latin typeface="Times New Roman"/>
              <a:cs typeface="Times New Roman"/>
            </a:endParaRPr>
          </a:p>
          <a:p>
            <a:pPr marL="241300"/>
            <a:r>
              <a:rPr sz="2000" spc="-15" dirty="0">
                <a:latin typeface="Times New Roman"/>
                <a:cs typeface="Times New Roman"/>
              </a:rPr>
              <a:t>различного</a:t>
            </a:r>
            <a:r>
              <a:rPr sz="2000" spc="27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вида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(в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40" dirty="0">
                <a:latin typeface="Times New Roman"/>
                <a:cs typeface="Times New Roman"/>
              </a:rPr>
              <a:t>т.ч.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вовлечение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обучающихся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досуговую</a:t>
            </a:r>
            <a:r>
              <a:rPr sz="2000" spc="25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деятельность</a:t>
            </a:r>
            <a:r>
              <a:rPr sz="2000" spc="26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во</a:t>
            </a:r>
            <a:r>
              <a:rPr sz="2000" spc="26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внеурочное</a:t>
            </a:r>
            <a:endParaRPr sz="2000" dirty="0">
              <a:latin typeface="Times New Roman"/>
              <a:cs typeface="Times New Roman"/>
            </a:endParaRPr>
          </a:p>
          <a:p>
            <a:pPr marL="241300"/>
            <a:r>
              <a:rPr sz="2000" spc="-5" dirty="0">
                <a:latin typeface="Times New Roman"/>
                <a:cs typeface="Times New Roman"/>
              </a:rPr>
              <a:t>и </a:t>
            </a:r>
            <a:r>
              <a:rPr sz="2000" spc="-20" dirty="0">
                <a:latin typeface="Times New Roman"/>
                <a:cs typeface="Times New Roman"/>
              </a:rPr>
              <a:t>каникулярное</a:t>
            </a:r>
            <a:r>
              <a:rPr sz="2000" spc="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время);</a:t>
            </a:r>
            <a:endParaRPr sz="2000" dirty="0">
              <a:latin typeface="Times New Roman"/>
              <a:cs typeface="Times New Roman"/>
            </a:endParaRPr>
          </a:p>
          <a:p>
            <a:pPr marL="241300" marR="6985" indent="-228600">
              <a:spcBef>
                <a:spcPts val="985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взаимодействие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центрами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занятости</a:t>
            </a:r>
            <a:r>
              <a:rPr sz="2000" spc="409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населения</a:t>
            </a:r>
            <a:r>
              <a:rPr sz="2000" spc="4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по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трудоустройству</a:t>
            </a:r>
            <a:r>
              <a:rPr sz="2000" spc="38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детей,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находящихся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-10" dirty="0">
                <a:latin typeface="Times New Roman"/>
                <a:cs typeface="Times New Roman"/>
              </a:rPr>
              <a:t> социально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опасном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положении;</a:t>
            </a:r>
            <a:endParaRPr sz="2000" dirty="0">
              <a:latin typeface="Times New Roman"/>
              <a:cs typeface="Times New Roman"/>
            </a:endParaRPr>
          </a:p>
          <a:p>
            <a:pPr marL="241300" marR="6350" indent="-228600">
              <a:spcBef>
                <a:spcPts val="1010"/>
              </a:spcBef>
              <a:buFont typeface="Wingdings"/>
              <a:buChar char=""/>
              <a:tabLst>
                <a:tab pos="241300" algn="l"/>
                <a:tab pos="1646555" algn="l"/>
                <a:tab pos="3954145" algn="l"/>
                <a:tab pos="5375275" algn="l"/>
                <a:tab pos="5676900" algn="l"/>
                <a:tab pos="6618605" algn="l"/>
                <a:tab pos="8253095" algn="l"/>
                <a:tab pos="9271000" algn="l"/>
              </a:tabLst>
            </a:pP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20" dirty="0">
                <a:latin typeface="Times New Roman"/>
                <a:cs typeface="Times New Roman"/>
              </a:rPr>
              <a:t>еа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з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5" dirty="0">
                <a:latin typeface="Times New Roman"/>
                <a:cs typeface="Times New Roman"/>
              </a:rPr>
              <a:t>ци</a:t>
            </a:r>
            <a:r>
              <a:rPr sz="2000" spc="-5" dirty="0">
                <a:latin typeface="Times New Roman"/>
                <a:cs typeface="Times New Roman"/>
              </a:rPr>
              <a:t>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35" dirty="0">
                <a:latin typeface="Times New Roman"/>
                <a:cs typeface="Times New Roman"/>
              </a:rPr>
              <a:t>в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spc="20" dirty="0">
                <a:latin typeface="Times New Roman"/>
                <a:cs typeface="Times New Roman"/>
              </a:rPr>
              <a:t>а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10" dirty="0">
                <a:latin typeface="Times New Roman"/>
                <a:cs typeface="Times New Roman"/>
              </a:rPr>
              <a:t>в</a:t>
            </a:r>
            <a:r>
              <a:rPr sz="2000" spc="5" dirty="0">
                <a:latin typeface="Times New Roman"/>
                <a:cs typeface="Times New Roman"/>
              </a:rPr>
              <a:t>и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ь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15" dirty="0">
                <a:latin typeface="Times New Roman"/>
                <a:cs typeface="Times New Roman"/>
              </a:rPr>
              <a:t>ы</a:t>
            </a:r>
            <a:r>
              <a:rPr sz="2000" spc="-5" dirty="0">
                <a:latin typeface="Times New Roman"/>
                <a:cs typeface="Times New Roman"/>
              </a:rPr>
              <a:t>х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х</a:t>
            </a:r>
            <a:r>
              <a:rPr sz="2000" spc="-20" dirty="0">
                <a:latin typeface="Times New Roman"/>
                <a:cs typeface="Times New Roman"/>
              </a:rPr>
              <a:t>но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5" dirty="0">
                <a:latin typeface="Times New Roman"/>
                <a:cs typeface="Times New Roman"/>
              </a:rPr>
              <a:t>о</a:t>
            </a:r>
            <a:r>
              <a:rPr sz="2000" spc="15" dirty="0">
                <a:latin typeface="Times New Roman"/>
                <a:cs typeface="Times New Roman"/>
              </a:rPr>
              <a:t>г</a:t>
            </a:r>
            <a:r>
              <a:rPr sz="2000" spc="5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й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м</a:t>
            </a:r>
            <a:r>
              <a:rPr sz="2000" spc="-40" dirty="0">
                <a:latin typeface="Times New Roman"/>
                <a:cs typeface="Times New Roman"/>
              </a:rPr>
              <a:t>к</a:t>
            </a:r>
            <a:r>
              <a:rPr sz="2000" spc="-5" dirty="0">
                <a:latin typeface="Times New Roman"/>
                <a:cs typeface="Times New Roman"/>
              </a:rPr>
              <a:t>ах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де</a:t>
            </a:r>
            <a:r>
              <a:rPr sz="2000" spc="-15" dirty="0">
                <a:latin typeface="Times New Roman"/>
                <a:cs typeface="Times New Roman"/>
              </a:rPr>
              <a:t>ят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ь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15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15" dirty="0">
                <a:latin typeface="Times New Roman"/>
                <a:cs typeface="Times New Roman"/>
              </a:rPr>
              <a:t>л</a:t>
            </a:r>
            <a:r>
              <a:rPr sz="2000" spc="-40" dirty="0">
                <a:latin typeface="Times New Roman"/>
                <a:cs typeface="Times New Roman"/>
              </a:rPr>
              <a:t>уж</a:t>
            </a:r>
            <a:r>
              <a:rPr sz="2000" spc="10" dirty="0">
                <a:latin typeface="Times New Roman"/>
                <a:cs typeface="Times New Roman"/>
              </a:rPr>
              <a:t>б</a:t>
            </a:r>
            <a:r>
              <a:rPr sz="2000" spc="-10" dirty="0">
                <a:latin typeface="Times New Roman"/>
                <a:cs typeface="Times New Roman"/>
              </a:rPr>
              <a:t>ы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ш</a:t>
            </a:r>
            <a:r>
              <a:rPr sz="2000" spc="-110" dirty="0">
                <a:latin typeface="Times New Roman"/>
                <a:cs typeface="Times New Roman"/>
              </a:rPr>
              <a:t>к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-10" dirty="0">
                <a:latin typeface="Times New Roman"/>
                <a:cs typeface="Times New Roman"/>
              </a:rPr>
              <a:t>ь</a:t>
            </a:r>
            <a:r>
              <a:rPr sz="2000" spc="-15" dirty="0">
                <a:latin typeface="Times New Roman"/>
                <a:cs typeface="Times New Roman"/>
              </a:rPr>
              <a:t>н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й  </a:t>
            </a:r>
            <a:r>
              <a:rPr sz="2000" spc="-15" dirty="0">
                <a:latin typeface="Times New Roman"/>
                <a:cs typeface="Times New Roman"/>
              </a:rPr>
              <a:t>медиации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 </a:t>
            </a:r>
            <a:r>
              <a:rPr sz="2000" spc="-10" dirty="0">
                <a:latin typeface="Times New Roman"/>
                <a:cs typeface="Times New Roman"/>
              </a:rPr>
              <a:t>образовательной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организации;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290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составление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социального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паспорта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образовательной</a:t>
            </a:r>
            <a:r>
              <a:rPr sz="2000" spc="3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организации</a:t>
            </a:r>
            <a:r>
              <a:rPr sz="2000" spc="3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3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на</a:t>
            </a:r>
            <a:r>
              <a:rPr sz="2000" spc="34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основе</a:t>
            </a:r>
            <a:r>
              <a:rPr sz="2000" spc="335" dirty="0">
                <a:latin typeface="Times New Roman"/>
                <a:cs typeface="Times New Roman"/>
              </a:rPr>
              <a:t> </a:t>
            </a:r>
            <a:r>
              <a:rPr sz="2000" spc="-20" dirty="0" err="1">
                <a:latin typeface="Times New Roman"/>
                <a:cs typeface="Times New Roman"/>
              </a:rPr>
              <a:t>его</a:t>
            </a:r>
            <a:r>
              <a:rPr sz="2000" spc="355" dirty="0">
                <a:latin typeface="Times New Roman"/>
                <a:cs typeface="Times New Roman"/>
              </a:rPr>
              <a:t> </a:t>
            </a:r>
            <a:r>
              <a:rPr sz="2000" dirty="0" err="1" smtClean="0">
                <a:latin typeface="Times New Roman"/>
                <a:cs typeface="Times New Roman"/>
              </a:rPr>
              <a:t>анализа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формирование</a:t>
            </a:r>
            <a:r>
              <a:rPr sz="2000" spc="459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прогнозов</a:t>
            </a:r>
            <a:r>
              <a:rPr sz="2000" spc="4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тенденций</a:t>
            </a:r>
            <a:r>
              <a:rPr sz="2000" spc="4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изменения</a:t>
            </a:r>
            <a:r>
              <a:rPr sz="2000" spc="4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ситуации</a:t>
            </a:r>
            <a:r>
              <a:rPr sz="2000" spc="4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4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образовательной</a:t>
            </a:r>
            <a:r>
              <a:rPr sz="2000" spc="4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организации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tabLst>
                <a:tab pos="591185" algn="l"/>
                <a:tab pos="1512570" algn="l"/>
                <a:tab pos="2743835" algn="l"/>
                <a:tab pos="4426585" algn="l"/>
                <a:tab pos="4926965" algn="l"/>
                <a:tab pos="6743700" algn="l"/>
                <a:tab pos="7609840" algn="l"/>
                <a:tab pos="9573260" algn="l"/>
              </a:tabLst>
            </a:pPr>
            <a:r>
              <a:rPr sz="2000" spc="-5" dirty="0">
                <a:latin typeface="Times New Roman"/>
                <a:cs typeface="Times New Roman"/>
              </a:rPr>
              <a:t>с	</a:t>
            </a:r>
            <a:r>
              <a:rPr sz="2000" spc="-20" dirty="0">
                <a:latin typeface="Times New Roman"/>
                <a:cs typeface="Times New Roman"/>
              </a:rPr>
              <a:t>ц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ь</a:t>
            </a:r>
            <a:r>
              <a:rPr sz="2000" spc="-10" dirty="0">
                <a:latin typeface="Times New Roman"/>
                <a:cs typeface="Times New Roman"/>
              </a:rPr>
              <a:t>ю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0" dirty="0">
                <a:latin typeface="Times New Roman"/>
                <a:cs typeface="Times New Roman"/>
              </a:rPr>
              <a:t>в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45" dirty="0">
                <a:latin typeface="Times New Roman"/>
                <a:cs typeface="Times New Roman"/>
              </a:rPr>
              <a:t>е</a:t>
            </a:r>
            <a:r>
              <a:rPr sz="2000" spc="20" dirty="0">
                <a:latin typeface="Times New Roman"/>
                <a:cs typeface="Times New Roman"/>
              </a:rPr>
              <a:t>се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я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20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25" dirty="0">
                <a:latin typeface="Times New Roman"/>
                <a:cs typeface="Times New Roman"/>
              </a:rPr>
              <a:t>е</a:t>
            </a:r>
            <a:r>
              <a:rPr sz="2000" spc="10" dirty="0">
                <a:latin typeface="Times New Roman"/>
                <a:cs typeface="Times New Roman"/>
              </a:rPr>
              <a:t>д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-45" dirty="0">
                <a:latin typeface="Times New Roman"/>
                <a:cs typeface="Times New Roman"/>
              </a:rPr>
              <a:t>ож</a:t>
            </a:r>
            <a:r>
              <a:rPr sz="2000" spc="20" dirty="0">
                <a:latin typeface="Times New Roman"/>
                <a:cs typeface="Times New Roman"/>
              </a:rPr>
              <a:t>е</a:t>
            </a:r>
            <a:r>
              <a:rPr sz="2000" spc="5" dirty="0">
                <a:latin typeface="Times New Roman"/>
                <a:cs typeface="Times New Roman"/>
              </a:rPr>
              <a:t>н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й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5" dirty="0">
                <a:latin typeface="Times New Roman"/>
                <a:cs typeface="Times New Roman"/>
              </a:rPr>
              <a:t>п</a:t>
            </a:r>
            <a:r>
              <a:rPr sz="2000" spc="-5" dirty="0">
                <a:latin typeface="Times New Roman"/>
                <a:cs typeface="Times New Roman"/>
              </a:rPr>
              <a:t>о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110" dirty="0">
                <a:latin typeface="Times New Roman"/>
                <a:cs typeface="Times New Roman"/>
              </a:rPr>
              <a:t>к</a:t>
            </a:r>
            <a:r>
              <a:rPr sz="2000" spc="5" dirty="0">
                <a:latin typeface="Times New Roman"/>
                <a:cs typeface="Times New Roman"/>
              </a:rPr>
              <a:t>орр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35" dirty="0">
                <a:latin typeface="Times New Roman"/>
                <a:cs typeface="Times New Roman"/>
              </a:rPr>
              <a:t>к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spc="-20" dirty="0">
                <a:latin typeface="Times New Roman"/>
                <a:cs typeface="Times New Roman"/>
              </a:rPr>
              <a:t>и</a:t>
            </a:r>
            <a:r>
              <a:rPr sz="2000" spc="5" dirty="0">
                <a:latin typeface="Times New Roman"/>
                <a:cs typeface="Times New Roman"/>
              </a:rPr>
              <a:t>ро</a:t>
            </a:r>
            <a:r>
              <a:rPr sz="2000" spc="10" dirty="0">
                <a:latin typeface="Times New Roman"/>
                <a:cs typeface="Times New Roman"/>
              </a:rPr>
              <a:t>в</a:t>
            </a:r>
            <a:r>
              <a:rPr sz="2000" spc="-65" dirty="0">
                <a:latin typeface="Times New Roman"/>
                <a:cs typeface="Times New Roman"/>
              </a:rPr>
              <a:t>к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5" dirty="0">
                <a:latin typeface="Times New Roman"/>
                <a:cs typeface="Times New Roman"/>
              </a:rPr>
              <a:t>п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а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-5" dirty="0">
                <a:latin typeface="Times New Roman"/>
                <a:cs typeface="Times New Roman"/>
              </a:rPr>
              <a:t>а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35" dirty="0">
                <a:latin typeface="Times New Roman"/>
                <a:cs typeface="Times New Roman"/>
              </a:rPr>
              <a:t>в</a:t>
            </a:r>
            <a:r>
              <a:rPr sz="2000" spc="50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с</a:t>
            </a:r>
            <a:r>
              <a:rPr sz="2000" spc="10" dirty="0">
                <a:latin typeface="Times New Roman"/>
                <a:cs typeface="Times New Roman"/>
              </a:rPr>
              <a:t>п</a:t>
            </a:r>
            <a:r>
              <a:rPr sz="2000" spc="5" dirty="0">
                <a:latin typeface="Times New Roman"/>
                <a:cs typeface="Times New Roman"/>
              </a:rPr>
              <a:t>и</a:t>
            </a:r>
            <a:r>
              <a:rPr sz="2000" spc="10" dirty="0">
                <a:latin typeface="Times New Roman"/>
                <a:cs typeface="Times New Roman"/>
              </a:rPr>
              <a:t>т</a:t>
            </a:r>
            <a:r>
              <a:rPr sz="2000" spc="-50" dirty="0">
                <a:latin typeface="Times New Roman"/>
                <a:cs typeface="Times New Roman"/>
              </a:rPr>
              <a:t>а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5" dirty="0">
                <a:latin typeface="Times New Roman"/>
                <a:cs typeface="Times New Roman"/>
              </a:rPr>
              <a:t>е</a:t>
            </a:r>
            <a:r>
              <a:rPr sz="2000" spc="-15" dirty="0">
                <a:latin typeface="Times New Roman"/>
                <a:cs typeface="Times New Roman"/>
              </a:rPr>
              <a:t>л</a:t>
            </a:r>
            <a:r>
              <a:rPr sz="2000" spc="20" dirty="0">
                <a:latin typeface="Times New Roman"/>
                <a:cs typeface="Times New Roman"/>
              </a:rPr>
              <a:t>ь</a:t>
            </a:r>
            <a:r>
              <a:rPr sz="2000" spc="-20" dirty="0">
                <a:latin typeface="Times New Roman"/>
                <a:cs typeface="Times New Roman"/>
              </a:rPr>
              <a:t>н</a:t>
            </a:r>
            <a:r>
              <a:rPr sz="2000" spc="25" dirty="0">
                <a:latin typeface="Times New Roman"/>
                <a:cs typeface="Times New Roman"/>
              </a:rPr>
              <a:t>о</a:t>
            </a:r>
            <a:r>
              <a:rPr sz="2000" spc="-5" dirty="0">
                <a:latin typeface="Times New Roman"/>
                <a:cs typeface="Times New Roman"/>
              </a:rPr>
              <a:t>й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5" dirty="0">
                <a:latin typeface="Times New Roman"/>
                <a:cs typeface="Times New Roman"/>
              </a:rPr>
              <a:t>р</a:t>
            </a:r>
            <a:r>
              <a:rPr sz="2000" spc="-5" dirty="0">
                <a:latin typeface="Times New Roman"/>
                <a:cs typeface="Times New Roman"/>
              </a:rPr>
              <a:t>аб</a:t>
            </a:r>
            <a:r>
              <a:rPr sz="2000" spc="-20" dirty="0">
                <a:latin typeface="Times New Roman"/>
                <a:cs typeface="Times New Roman"/>
              </a:rPr>
              <a:t>о</a:t>
            </a:r>
            <a:r>
              <a:rPr sz="2000" spc="-15" dirty="0">
                <a:latin typeface="Times New Roman"/>
                <a:cs typeface="Times New Roman"/>
              </a:rPr>
              <a:t>т</a:t>
            </a:r>
            <a:r>
              <a:rPr sz="2000" spc="-10" dirty="0">
                <a:latin typeface="Times New Roman"/>
                <a:cs typeface="Times New Roman"/>
              </a:rPr>
              <a:t>ы</a:t>
            </a:r>
            <a:endParaRPr sz="2000" dirty="0">
              <a:latin typeface="Times New Roman"/>
              <a:cs typeface="Times New Roman"/>
            </a:endParaRPr>
          </a:p>
          <a:p>
            <a:pPr marL="241300"/>
            <a:r>
              <a:rPr sz="2000" spc="-15" dirty="0">
                <a:latin typeface="Times New Roman"/>
                <a:cs typeface="Times New Roman"/>
              </a:rPr>
              <a:t>образовательного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учреждения.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400" y="152400"/>
            <a:ext cx="8293734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30" dirty="0"/>
              <a:t>Педагог-психолог</a:t>
            </a:r>
            <a:r>
              <a:rPr spc="5" dirty="0"/>
              <a:t> </a:t>
            </a:r>
            <a:r>
              <a:rPr spc="-15" dirty="0"/>
              <a:t>осуществляет: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7200" y="1143000"/>
            <a:ext cx="11277600" cy="52963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spcBef>
                <a:spcPts val="100"/>
              </a:spcBef>
              <a:tabLst>
                <a:tab pos="1969770" algn="l"/>
                <a:tab pos="3430270" algn="l"/>
                <a:tab pos="4460240" algn="l"/>
                <a:tab pos="4896485" algn="l"/>
                <a:tab pos="6737984" algn="l"/>
                <a:tab pos="8033384" algn="l"/>
                <a:tab pos="8310880" algn="l"/>
                <a:tab pos="8835390" algn="l"/>
                <a:tab pos="9558020" algn="l"/>
              </a:tabLst>
            </a:pPr>
            <a:r>
              <a:rPr lang="ru-RU" sz="2000" spc="-10" dirty="0">
                <a:latin typeface="Times New Roman"/>
                <a:cs typeface="Times New Roman"/>
              </a:rPr>
              <a:t>р</a:t>
            </a:r>
            <a:r>
              <a:rPr lang="ru-RU" sz="2000" spc="-10" dirty="0" smtClean="0">
                <a:latin typeface="Times New Roman"/>
                <a:cs typeface="Times New Roman"/>
              </a:rPr>
              <a:t>аботу </a:t>
            </a:r>
            <a:r>
              <a:rPr lang="ru-RU" sz="2000" dirty="0" smtClean="0">
                <a:latin typeface="Times New Roman"/>
                <a:cs typeface="Times New Roman"/>
              </a:rPr>
              <a:t>с </a:t>
            </a:r>
            <a:r>
              <a:rPr lang="ru-RU" sz="2000" spc="-10" dirty="0" smtClean="0">
                <a:latin typeface="Times New Roman"/>
                <a:cs typeface="Times New Roman"/>
              </a:rPr>
              <a:t>обучающимися, </a:t>
            </a:r>
            <a:r>
              <a:rPr lang="ru-RU" sz="2000" spc="-5" dirty="0" smtClean="0">
                <a:latin typeface="Times New Roman"/>
                <a:cs typeface="Times New Roman"/>
              </a:rPr>
              <a:t>родителями </a:t>
            </a:r>
            <a:r>
              <a:rPr lang="ru-RU" sz="2000" spc="-15" dirty="0" smtClean="0">
                <a:latin typeface="Times New Roman"/>
                <a:cs typeface="Times New Roman"/>
              </a:rPr>
              <a:t>(законными </a:t>
            </a:r>
            <a:r>
              <a:rPr lang="ru-RU" sz="2000" spc="-10" dirty="0" smtClean="0">
                <a:latin typeface="Times New Roman"/>
                <a:cs typeface="Times New Roman"/>
              </a:rPr>
              <a:t>представителями </a:t>
            </a:r>
            <a:r>
              <a:rPr lang="ru-RU" sz="2000" spc="-5" dirty="0" smtClean="0">
                <a:latin typeface="Times New Roman"/>
                <a:cs typeface="Times New Roman"/>
              </a:rPr>
              <a:t>несовершеннолетних),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п</a:t>
            </a:r>
            <a:r>
              <a:rPr sz="2000" spc="-35" dirty="0" err="1" smtClean="0">
                <a:latin typeface="Times New Roman"/>
                <a:cs typeface="Times New Roman"/>
              </a:rPr>
              <a:t>е</a:t>
            </a:r>
            <a:r>
              <a:rPr sz="2000" dirty="0" err="1" smtClean="0">
                <a:latin typeface="Times New Roman"/>
                <a:cs typeface="Times New Roman"/>
              </a:rPr>
              <a:t>д</a:t>
            </a:r>
            <a:r>
              <a:rPr sz="2000" spc="-15" dirty="0" err="1" smtClean="0">
                <a:latin typeface="Times New Roman"/>
                <a:cs typeface="Times New Roman"/>
              </a:rPr>
              <a:t>а</a:t>
            </a:r>
            <a:r>
              <a:rPr sz="2000" spc="-45" dirty="0" err="1" smtClean="0">
                <a:latin typeface="Times New Roman"/>
                <a:cs typeface="Times New Roman"/>
              </a:rPr>
              <a:t>г</a:t>
            </a:r>
            <a:r>
              <a:rPr sz="2000" spc="10" dirty="0" err="1" smtClean="0">
                <a:latin typeface="Times New Roman"/>
                <a:cs typeface="Times New Roman"/>
              </a:rPr>
              <a:t>о</a:t>
            </a:r>
            <a:r>
              <a:rPr sz="2000" dirty="0" err="1" smtClean="0">
                <a:latin typeface="Times New Roman"/>
                <a:cs typeface="Times New Roman"/>
              </a:rPr>
              <a:t>г</a:t>
            </a:r>
            <a:r>
              <a:rPr sz="2000" spc="-5" dirty="0" err="1" smtClean="0">
                <a:latin typeface="Times New Roman"/>
                <a:cs typeface="Times New Roman"/>
              </a:rPr>
              <a:t>ич</a:t>
            </a:r>
            <a:r>
              <a:rPr sz="2000" spc="40" dirty="0" err="1" smtClean="0">
                <a:latin typeface="Times New Roman"/>
                <a:cs typeface="Times New Roman"/>
              </a:rPr>
              <a:t>е</a:t>
            </a:r>
            <a:r>
              <a:rPr sz="2000" spc="-10" dirty="0" err="1" smtClean="0">
                <a:latin typeface="Times New Roman"/>
                <a:cs typeface="Times New Roman"/>
              </a:rPr>
              <a:t>с</a:t>
            </a:r>
            <a:r>
              <a:rPr sz="2000" spc="-15" dirty="0" err="1" smtClean="0">
                <a:latin typeface="Times New Roman"/>
                <a:cs typeface="Times New Roman"/>
              </a:rPr>
              <a:t>к</a:t>
            </a:r>
            <a:r>
              <a:rPr sz="2000" spc="-5" dirty="0" err="1" smtClean="0">
                <a:latin typeface="Times New Roman"/>
                <a:cs typeface="Times New Roman"/>
              </a:rPr>
              <a:t>и</a:t>
            </a:r>
            <a:r>
              <a:rPr sz="2000" dirty="0" err="1" smtClean="0">
                <a:latin typeface="Times New Roman"/>
                <a:cs typeface="Times New Roman"/>
              </a:rPr>
              <a:t>м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sz="2000" spc="-110" dirty="0" err="1" smtClean="0">
                <a:latin typeface="Times New Roman"/>
                <a:cs typeface="Times New Roman"/>
              </a:rPr>
              <a:t>к</a:t>
            </a:r>
            <a:r>
              <a:rPr sz="2000" spc="-15" dirty="0" err="1" smtClean="0">
                <a:latin typeface="Times New Roman"/>
                <a:cs typeface="Times New Roman"/>
              </a:rPr>
              <a:t>олл</a:t>
            </a:r>
            <a:r>
              <a:rPr sz="2000" spc="10" dirty="0" err="1" smtClean="0">
                <a:latin typeface="Times New Roman"/>
                <a:cs typeface="Times New Roman"/>
              </a:rPr>
              <a:t>е</a:t>
            </a:r>
            <a:r>
              <a:rPr sz="2000" spc="-35" dirty="0" err="1" smtClean="0">
                <a:latin typeface="Times New Roman"/>
                <a:cs typeface="Times New Roman"/>
              </a:rPr>
              <a:t>к</a:t>
            </a:r>
            <a:r>
              <a:rPr sz="2000" dirty="0" err="1" smtClean="0">
                <a:latin typeface="Times New Roman"/>
                <a:cs typeface="Times New Roman"/>
              </a:rPr>
              <a:t>т</a:t>
            </a:r>
            <a:r>
              <a:rPr sz="2000" spc="25" dirty="0" err="1" smtClean="0">
                <a:latin typeface="Times New Roman"/>
                <a:cs typeface="Times New Roman"/>
              </a:rPr>
              <a:t>и</a:t>
            </a:r>
            <a:r>
              <a:rPr sz="2000" spc="-35" dirty="0" err="1" smtClean="0">
                <a:latin typeface="Times New Roman"/>
                <a:cs typeface="Times New Roman"/>
              </a:rPr>
              <a:t>в</a:t>
            </a:r>
            <a:r>
              <a:rPr sz="2000" spc="-15" dirty="0" err="1" smtClean="0">
                <a:latin typeface="Times New Roman"/>
                <a:cs typeface="Times New Roman"/>
              </a:rPr>
              <a:t>ом</a:t>
            </a:r>
            <a:r>
              <a:rPr sz="2000" dirty="0" smtClean="0">
                <a:latin typeface="Times New Roman"/>
                <a:cs typeface="Times New Roman"/>
              </a:rPr>
              <a:t>,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sz="2000" spc="10" dirty="0" err="1" smtClean="0">
                <a:latin typeface="Times New Roman"/>
                <a:cs typeface="Times New Roman"/>
              </a:rPr>
              <a:t>о</a:t>
            </a:r>
            <a:r>
              <a:rPr sz="2000" spc="-35" dirty="0" err="1" smtClean="0">
                <a:latin typeface="Times New Roman"/>
                <a:cs typeface="Times New Roman"/>
              </a:rPr>
              <a:t>к</a:t>
            </a:r>
            <a:r>
              <a:rPr sz="2000" spc="-10" dirty="0" err="1" smtClean="0">
                <a:latin typeface="Times New Roman"/>
                <a:cs typeface="Times New Roman"/>
              </a:rPr>
              <a:t>а</a:t>
            </a:r>
            <a:r>
              <a:rPr sz="2000" spc="5" dirty="0" err="1" smtClean="0">
                <a:latin typeface="Times New Roman"/>
                <a:cs typeface="Times New Roman"/>
              </a:rPr>
              <a:t>з</a:t>
            </a:r>
            <a:r>
              <a:rPr sz="2000" spc="-10" dirty="0" err="1" smtClean="0">
                <a:latin typeface="Times New Roman"/>
                <a:cs typeface="Times New Roman"/>
              </a:rPr>
              <a:t>а</a:t>
            </a:r>
            <a:r>
              <a:rPr sz="2000" spc="-5" dirty="0" err="1" smtClean="0">
                <a:latin typeface="Times New Roman"/>
                <a:cs typeface="Times New Roman"/>
              </a:rPr>
              <a:t>н</a:t>
            </a:r>
            <a:r>
              <a:rPr sz="2000" spc="-10" dirty="0" err="1" smtClean="0">
                <a:latin typeface="Times New Roman"/>
                <a:cs typeface="Times New Roman"/>
              </a:rPr>
              <a:t>и</a:t>
            </a:r>
            <a:r>
              <a:rPr sz="2000" dirty="0" err="1" smtClean="0">
                <a:latin typeface="Times New Roman"/>
                <a:cs typeface="Times New Roman"/>
              </a:rPr>
              <a:t>е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и</a:t>
            </a:r>
            <a:r>
              <a:rPr sz="2000" dirty="0" err="1" smtClean="0">
                <a:latin typeface="Times New Roman"/>
                <a:cs typeface="Times New Roman"/>
              </a:rPr>
              <a:t>м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п</a:t>
            </a:r>
            <a:r>
              <a:rPr sz="2000" spc="-15" dirty="0" err="1" smtClean="0">
                <a:latin typeface="Times New Roman"/>
                <a:cs typeface="Times New Roman"/>
              </a:rPr>
              <a:t>с</a:t>
            </a:r>
            <a:r>
              <a:rPr sz="2000" spc="15" dirty="0" err="1" smtClean="0">
                <a:latin typeface="Times New Roman"/>
                <a:cs typeface="Times New Roman"/>
              </a:rPr>
              <a:t>и</a:t>
            </a:r>
            <a:r>
              <a:rPr sz="2000" spc="-85" dirty="0" err="1" smtClean="0">
                <a:latin typeface="Times New Roman"/>
                <a:cs typeface="Times New Roman"/>
              </a:rPr>
              <a:t>х</a:t>
            </a:r>
            <a:r>
              <a:rPr sz="2000" spc="-15" dirty="0" err="1" smtClean="0">
                <a:latin typeface="Times New Roman"/>
                <a:cs typeface="Times New Roman"/>
              </a:rPr>
              <a:t>ол</a:t>
            </a:r>
            <a:r>
              <a:rPr sz="2000" spc="10" dirty="0" err="1" smtClean="0">
                <a:latin typeface="Times New Roman"/>
                <a:cs typeface="Times New Roman"/>
              </a:rPr>
              <a:t>о</a:t>
            </a:r>
            <a:r>
              <a:rPr sz="2000" dirty="0" err="1" smtClean="0">
                <a:latin typeface="Times New Roman"/>
                <a:cs typeface="Times New Roman"/>
              </a:rPr>
              <a:t>г</a:t>
            </a:r>
            <a:r>
              <a:rPr sz="2000" spc="-5" dirty="0" err="1" smtClean="0">
                <a:latin typeface="Times New Roman"/>
                <a:cs typeface="Times New Roman"/>
              </a:rPr>
              <a:t>ич</a:t>
            </a:r>
            <a:r>
              <a:rPr sz="2000" spc="40" dirty="0" err="1" smtClean="0">
                <a:latin typeface="Times New Roman"/>
                <a:cs typeface="Times New Roman"/>
              </a:rPr>
              <a:t>е</a:t>
            </a:r>
            <a:r>
              <a:rPr sz="2000" spc="-10" dirty="0" err="1" smtClean="0">
                <a:latin typeface="Times New Roman"/>
                <a:cs typeface="Times New Roman"/>
              </a:rPr>
              <a:t>с</a:t>
            </a:r>
            <a:r>
              <a:rPr sz="2000" spc="-85" dirty="0" err="1" smtClean="0">
                <a:latin typeface="Times New Roman"/>
                <a:cs typeface="Times New Roman"/>
              </a:rPr>
              <a:t>к</a:t>
            </a:r>
            <a:r>
              <a:rPr sz="2000" spc="10" dirty="0" err="1" smtClean="0">
                <a:latin typeface="Times New Roman"/>
                <a:cs typeface="Times New Roman"/>
              </a:rPr>
              <a:t>о</a:t>
            </a:r>
            <a:r>
              <a:rPr sz="2000" dirty="0" err="1" smtClean="0">
                <a:latin typeface="Times New Roman"/>
                <a:cs typeface="Times New Roman"/>
              </a:rPr>
              <a:t>й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п</a:t>
            </a:r>
            <a:r>
              <a:rPr sz="2000" spc="-40" dirty="0" err="1" smtClean="0">
                <a:latin typeface="Times New Roman"/>
                <a:cs typeface="Times New Roman"/>
              </a:rPr>
              <a:t>о</a:t>
            </a:r>
            <a:r>
              <a:rPr sz="2000" dirty="0" err="1" smtClean="0">
                <a:latin typeface="Times New Roman"/>
                <a:cs typeface="Times New Roman"/>
              </a:rPr>
              <a:t>д</a:t>
            </a:r>
            <a:r>
              <a:rPr sz="2000" spc="-10" dirty="0" err="1" smtClean="0">
                <a:latin typeface="Times New Roman"/>
                <a:cs typeface="Times New Roman"/>
              </a:rPr>
              <a:t>де</a:t>
            </a:r>
            <a:r>
              <a:rPr sz="2000" spc="-15" dirty="0" err="1" smtClean="0">
                <a:latin typeface="Times New Roman"/>
                <a:cs typeface="Times New Roman"/>
              </a:rPr>
              <a:t>р</a:t>
            </a:r>
            <a:r>
              <a:rPr sz="2000" dirty="0" err="1" smtClean="0">
                <a:latin typeface="Times New Roman"/>
                <a:cs typeface="Times New Roman"/>
              </a:rPr>
              <a:t>ж</a:t>
            </a:r>
            <a:r>
              <a:rPr sz="2000" spc="-10" dirty="0" err="1" smtClean="0">
                <a:latin typeface="Times New Roman"/>
                <a:cs typeface="Times New Roman"/>
              </a:rPr>
              <a:t>к</a:t>
            </a:r>
            <a:r>
              <a:rPr sz="2000" spc="-5" dirty="0" err="1" smtClean="0">
                <a:latin typeface="Times New Roman"/>
                <a:cs typeface="Times New Roman"/>
              </a:rPr>
              <a:t>и</a:t>
            </a:r>
            <a:r>
              <a:rPr sz="2000" dirty="0" smtClean="0">
                <a:latin typeface="Times New Roman"/>
                <a:cs typeface="Times New Roman"/>
              </a:rPr>
              <a:t>,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в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20" dirty="0" err="1" smtClean="0">
                <a:latin typeface="Times New Roman"/>
                <a:cs typeface="Times New Roman"/>
              </a:rPr>
              <a:t>т</a:t>
            </a:r>
            <a:r>
              <a:rPr sz="2000" spc="-10" dirty="0" err="1" smtClean="0">
                <a:latin typeface="Times New Roman"/>
                <a:cs typeface="Times New Roman"/>
              </a:rPr>
              <a:t>о</a:t>
            </a:r>
            <a:r>
              <a:rPr sz="2000" dirty="0" err="1" smtClean="0">
                <a:latin typeface="Times New Roman"/>
                <a:cs typeface="Times New Roman"/>
              </a:rPr>
              <a:t>м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5" dirty="0" err="1" smtClean="0">
                <a:latin typeface="Times New Roman"/>
                <a:cs typeface="Times New Roman"/>
              </a:rPr>
              <a:t>ч</a:t>
            </a:r>
            <a:r>
              <a:rPr sz="2000" spc="-5" dirty="0" err="1" smtClean="0">
                <a:latin typeface="Times New Roman"/>
                <a:cs typeface="Times New Roman"/>
              </a:rPr>
              <a:t>и</a:t>
            </a:r>
            <a:r>
              <a:rPr sz="2000" spc="-15" dirty="0" err="1" smtClean="0">
                <a:latin typeface="Times New Roman"/>
                <a:cs typeface="Times New Roman"/>
              </a:rPr>
              <a:t>сл</a:t>
            </a:r>
            <a:r>
              <a:rPr sz="2000" dirty="0" err="1" smtClean="0">
                <a:latin typeface="Times New Roman"/>
                <a:cs typeface="Times New Roman"/>
              </a:rPr>
              <a:t>е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п</a:t>
            </a:r>
            <a:r>
              <a:rPr sz="2000" spc="-15" dirty="0" err="1" smtClean="0">
                <a:latin typeface="Times New Roman"/>
                <a:cs typeface="Times New Roman"/>
              </a:rPr>
              <a:t>ом</a:t>
            </a:r>
            <a:r>
              <a:rPr sz="2000" spc="10" dirty="0" err="1" smtClean="0">
                <a:latin typeface="Times New Roman"/>
                <a:cs typeface="Times New Roman"/>
              </a:rPr>
              <a:t>о</a:t>
            </a:r>
            <a:r>
              <a:rPr sz="2000" dirty="0" err="1" smtClean="0">
                <a:latin typeface="Times New Roman"/>
                <a:cs typeface="Times New Roman"/>
              </a:rPr>
              <a:t>щи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в </a:t>
            </a:r>
            <a:r>
              <a:rPr sz="2000" spc="-5" dirty="0">
                <a:latin typeface="Times New Roman"/>
                <a:cs typeface="Times New Roman"/>
              </a:rPr>
              <a:t>разрешении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межличностных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конфликтов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с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применением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восстановительных</a:t>
            </a:r>
            <a:r>
              <a:rPr sz="2000" spc="90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технологий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и</a:t>
            </a:r>
            <a:r>
              <a:rPr lang="ru-RU" sz="2000" spc="15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медиации</a:t>
            </a:r>
            <a:r>
              <a:rPr sz="2000" spc="-10" dirty="0">
                <a:latin typeface="Times New Roman"/>
                <a:cs typeface="Times New Roman"/>
              </a:rPr>
              <a:t>;</a:t>
            </a:r>
            <a:endParaRPr sz="2000" dirty="0">
              <a:latin typeface="Times New Roman"/>
              <a:cs typeface="Times New Roman"/>
            </a:endParaRPr>
          </a:p>
          <a:p>
            <a:pPr marL="241300" marR="8890" indent="-228600">
              <a:spcBef>
                <a:spcPts val="1010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выявление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причин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возникновения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проблемных</a:t>
            </a:r>
            <a:r>
              <a:rPr sz="2000" spc="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ситуаций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между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обучающимися,</a:t>
            </a:r>
            <a:r>
              <a:rPr sz="2000" spc="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а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также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оказание </a:t>
            </a:r>
            <a:r>
              <a:rPr sz="2000" spc="-43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психологической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помощи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обучающимся,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которые</a:t>
            </a:r>
            <a:r>
              <a:rPr sz="2000" dirty="0">
                <a:latin typeface="Times New Roman"/>
                <a:cs typeface="Times New Roman"/>
              </a:rPr>
              <a:t> в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этом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нуждаются;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60"/>
              </a:spcBef>
              <a:buFont typeface="Wingdings"/>
              <a:buChar char=""/>
              <a:tabLst>
                <a:tab pos="241300" algn="l"/>
                <a:tab pos="1259205" algn="l"/>
                <a:tab pos="2768600" algn="l"/>
                <a:tab pos="3716654" algn="l"/>
                <a:tab pos="5234940" algn="l"/>
                <a:tab pos="5908675" algn="l"/>
                <a:tab pos="6174105" algn="l"/>
                <a:tab pos="6975475" algn="l"/>
                <a:tab pos="7235190" algn="l"/>
                <a:tab pos="8140065" algn="l"/>
                <a:tab pos="9576435" algn="l"/>
              </a:tabLst>
            </a:pPr>
            <a:r>
              <a:rPr sz="2000" spc="-10" dirty="0">
                <a:latin typeface="Times New Roman"/>
                <a:cs typeface="Times New Roman"/>
              </a:rPr>
              <a:t>оказание	</a:t>
            </a:r>
            <a:r>
              <a:rPr sz="2000" spc="-15" dirty="0">
                <a:latin typeface="Times New Roman"/>
                <a:cs typeface="Times New Roman"/>
              </a:rPr>
              <a:t>методической	</a:t>
            </a:r>
            <a:r>
              <a:rPr sz="2000" spc="-10" dirty="0">
                <a:latin typeface="Times New Roman"/>
                <a:cs typeface="Times New Roman"/>
              </a:rPr>
              <a:t>помощи	</a:t>
            </a:r>
            <a:r>
              <a:rPr sz="2000" spc="-5" dirty="0" err="1" smtClean="0">
                <a:latin typeface="Times New Roman"/>
                <a:cs typeface="Times New Roman"/>
              </a:rPr>
              <a:t>специалистам</a:t>
            </a:r>
            <a:r>
              <a:rPr lang="ru-RU" sz="2000" spc="-5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ШВР</a:t>
            </a:r>
            <a:r>
              <a:rPr sz="2000" dirty="0">
                <a:latin typeface="Times New Roman"/>
                <a:cs typeface="Times New Roman"/>
              </a:rPr>
              <a:t>	в	</a:t>
            </a:r>
            <a:r>
              <a:rPr sz="2000" spc="-10" dirty="0">
                <a:latin typeface="Times New Roman"/>
                <a:cs typeface="Times New Roman"/>
              </a:rPr>
              <a:t>работе	</a:t>
            </a:r>
            <a:r>
              <a:rPr sz="2000" dirty="0">
                <a:latin typeface="Times New Roman"/>
                <a:cs typeface="Times New Roman"/>
              </a:rPr>
              <a:t>с	</a:t>
            </a:r>
            <a:r>
              <a:rPr sz="2000" spc="-5" dirty="0">
                <a:latin typeface="Times New Roman"/>
                <a:cs typeface="Times New Roman"/>
              </a:rPr>
              <a:t>детьми,	</a:t>
            </a:r>
            <a:r>
              <a:rPr sz="2000" spc="-10" dirty="0">
                <a:latin typeface="Times New Roman"/>
                <a:cs typeface="Times New Roman"/>
              </a:rPr>
              <a:t>требующими	</a:t>
            </a:r>
            <a:r>
              <a:rPr sz="2000" spc="-5" dirty="0">
                <a:latin typeface="Times New Roman"/>
                <a:cs typeface="Times New Roman"/>
              </a:rPr>
              <a:t>особого</a:t>
            </a:r>
            <a:endParaRPr sz="2000" dirty="0">
              <a:latin typeface="Times New Roman"/>
              <a:cs typeface="Times New Roman"/>
            </a:endParaRPr>
          </a:p>
          <a:p>
            <a:pPr marL="241300"/>
            <a:r>
              <a:rPr sz="2000" spc="-15" dirty="0">
                <a:latin typeface="Times New Roman"/>
                <a:cs typeface="Times New Roman"/>
              </a:rPr>
              <a:t>педагогического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внимания;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35"/>
              </a:spcBef>
              <a:buFont typeface="Wingdings"/>
              <a:buChar char=""/>
              <a:tabLst>
                <a:tab pos="241300" algn="l"/>
                <a:tab pos="1271270" algn="l"/>
                <a:tab pos="3433445" algn="l"/>
                <a:tab pos="4396105" algn="l"/>
                <a:tab pos="5341620" algn="l"/>
                <a:tab pos="5619115" algn="l"/>
                <a:tab pos="7195184" algn="l"/>
                <a:tab pos="8552180" algn="l"/>
              </a:tabLst>
            </a:pPr>
            <a:r>
              <a:rPr sz="2000" spc="-10" dirty="0">
                <a:latin typeface="Times New Roman"/>
                <a:cs typeface="Times New Roman"/>
              </a:rPr>
              <a:t>оказание	</a:t>
            </a:r>
            <a:r>
              <a:rPr sz="2000" spc="-5" dirty="0" err="1" smtClean="0">
                <a:latin typeface="Times New Roman"/>
                <a:cs typeface="Times New Roman"/>
              </a:rPr>
              <a:t>квалифицированной</a:t>
            </a:r>
            <a:r>
              <a:rPr lang="ru-RU" sz="2000" spc="-5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помощи</a:t>
            </a:r>
            <a:r>
              <a:rPr lang="ru-RU" sz="2000" spc="-5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ребёнку</a:t>
            </a:r>
            <a:r>
              <a:rPr sz="2000" spc="-10" dirty="0">
                <a:latin typeface="Times New Roman"/>
                <a:cs typeface="Times New Roman"/>
              </a:rPr>
              <a:t>	</a:t>
            </a:r>
            <a:r>
              <a:rPr lang="ru-RU" sz="2000" spc="-10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	</a:t>
            </a:r>
            <a:r>
              <a:rPr sz="2000" spc="-5" dirty="0">
                <a:latin typeface="Times New Roman"/>
                <a:cs typeface="Times New Roman"/>
              </a:rPr>
              <a:t>саморазвитии,	</a:t>
            </a:r>
            <a:r>
              <a:rPr sz="2000" spc="-10" dirty="0">
                <a:latin typeface="Times New Roman"/>
                <a:cs typeface="Times New Roman"/>
              </a:rPr>
              <a:t>самооценке,	самоутверждении,</a:t>
            </a:r>
            <a:endParaRPr sz="2000" dirty="0">
              <a:latin typeface="Times New Roman"/>
              <a:cs typeface="Times New Roman"/>
            </a:endParaRPr>
          </a:p>
          <a:p>
            <a:pPr marL="241300"/>
            <a:r>
              <a:rPr sz="2000" spc="-5" dirty="0">
                <a:latin typeface="Times New Roman"/>
                <a:cs typeface="Times New Roman"/>
              </a:rPr>
              <a:t>самореализации;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60"/>
              </a:spcBef>
              <a:buFont typeface="Wingdings"/>
              <a:buChar char=""/>
              <a:tabLst>
                <a:tab pos="241300" algn="l"/>
                <a:tab pos="2192020" algn="l"/>
                <a:tab pos="3344545" algn="l"/>
                <a:tab pos="3667760" algn="l"/>
                <a:tab pos="4866005" algn="l"/>
                <a:tab pos="6057900" algn="l"/>
                <a:tab pos="7862570" algn="l"/>
                <a:tab pos="8301990" algn="l"/>
                <a:tab pos="9426575" algn="l"/>
              </a:tabLst>
            </a:pPr>
            <a:r>
              <a:rPr sz="2000" spc="-25" dirty="0">
                <a:latin typeface="Times New Roman"/>
                <a:cs typeface="Times New Roman"/>
              </a:rPr>
              <a:t>консультирование	</a:t>
            </a:r>
            <a:r>
              <a:rPr sz="2000" spc="-15" dirty="0">
                <a:latin typeface="Times New Roman"/>
                <a:cs typeface="Times New Roman"/>
              </a:rPr>
              <a:t>педагогов	</a:t>
            </a:r>
            <a:r>
              <a:rPr sz="2000" dirty="0" smtClean="0">
                <a:latin typeface="Times New Roman"/>
                <a:cs typeface="Times New Roman"/>
              </a:rPr>
              <a:t>и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родителей</a:t>
            </a:r>
            <a:r>
              <a:rPr lang="ru-RU" sz="2000" spc="-10" dirty="0">
                <a:latin typeface="Times New Roman"/>
                <a:cs typeface="Times New Roman"/>
              </a:rPr>
              <a:t> </a:t>
            </a:r>
            <a:r>
              <a:rPr sz="2000" spc="-15" dirty="0" smtClean="0">
                <a:latin typeface="Times New Roman"/>
                <a:cs typeface="Times New Roman"/>
              </a:rPr>
              <a:t>(</a:t>
            </a:r>
            <a:r>
              <a:rPr sz="2000" spc="-15" dirty="0" err="1" smtClean="0">
                <a:latin typeface="Times New Roman"/>
                <a:cs typeface="Times New Roman"/>
              </a:rPr>
              <a:t>законных</a:t>
            </a:r>
            <a:r>
              <a:rPr lang="ru-RU" sz="2000" spc="-15" dirty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представителей</a:t>
            </a:r>
            <a:r>
              <a:rPr sz="2000" spc="-5" dirty="0" smtClean="0">
                <a:latin typeface="Times New Roman"/>
                <a:cs typeface="Times New Roman"/>
              </a:rPr>
              <a:t>)</a:t>
            </a:r>
            <a:r>
              <a:rPr lang="ru-RU" sz="2000" spc="-5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по</a:t>
            </a:r>
            <a:r>
              <a:rPr lang="ru-RU" sz="2000" spc="-5" dirty="0">
                <a:latin typeface="Times New Roman"/>
                <a:cs typeface="Times New Roman"/>
              </a:rPr>
              <a:t> </a:t>
            </a:r>
            <a:r>
              <a:rPr sz="2000" spc="5" dirty="0" err="1" smtClean="0">
                <a:latin typeface="Times New Roman"/>
                <a:cs typeface="Times New Roman"/>
              </a:rPr>
              <a:t>вопросам</a:t>
            </a:r>
            <a:r>
              <a:rPr lang="ru-RU" sz="2000" spc="5" dirty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развития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 dirty="0">
              <a:latin typeface="Times New Roman"/>
              <a:cs typeface="Times New Roman"/>
            </a:endParaRPr>
          </a:p>
          <a:p>
            <a:pPr marL="241300"/>
            <a:r>
              <a:rPr sz="2000" spc="-5" dirty="0">
                <a:latin typeface="Times New Roman"/>
                <a:cs typeface="Times New Roman"/>
              </a:rPr>
              <a:t>социализации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и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адаптации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обучающихся;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65"/>
              </a:spcBef>
              <a:buFont typeface="Wingdings"/>
              <a:buChar char=""/>
              <a:tabLst>
                <a:tab pos="241300" algn="l"/>
              </a:tabLst>
            </a:pPr>
            <a:r>
              <a:rPr sz="2000" dirty="0">
                <a:latin typeface="Times New Roman"/>
                <a:cs typeface="Times New Roman"/>
              </a:rPr>
              <a:t>работа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по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профилактике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девиантного</a:t>
            </a:r>
            <a:r>
              <a:rPr sz="2000" spc="13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поведения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обучающихся,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в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том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числе</a:t>
            </a:r>
            <a:r>
              <a:rPr sz="2000" spc="105" dirty="0">
                <a:latin typeface="Times New Roman"/>
                <a:cs typeface="Times New Roman"/>
              </a:rPr>
              <a:t> </a:t>
            </a:r>
            <a:r>
              <a:rPr sz="2000" spc="-10" dirty="0" err="1">
                <a:latin typeface="Times New Roman"/>
                <a:cs typeface="Times New Roman"/>
              </a:rPr>
              <a:t>суицидального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поведения</a:t>
            </a:r>
            <a:r>
              <a:rPr sz="2000" spc="-10" dirty="0" smtClean="0">
                <a:latin typeface="Times New Roman"/>
                <a:cs typeface="Times New Roman"/>
              </a:rPr>
              <a:t>,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lang="ru-RU" sz="2000" dirty="0" smtClean="0">
                <a:latin typeface="Times New Roman"/>
                <a:cs typeface="Times New Roman"/>
              </a:rPr>
              <a:t>ф</a:t>
            </a:r>
            <a:r>
              <a:rPr sz="2000" spc="-10" dirty="0" err="1" smtClean="0">
                <a:latin typeface="Times New Roman"/>
                <a:cs typeface="Times New Roman"/>
              </a:rPr>
              <a:t>ормирование</a:t>
            </a:r>
            <a:r>
              <a:rPr lang="ru-RU" sz="2000" spc="-10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жизнестойкости</a:t>
            </a:r>
            <a:r>
              <a:rPr sz="2000" spc="-5" dirty="0" smtClean="0">
                <a:latin typeface="Times New Roman"/>
                <a:cs typeface="Times New Roman"/>
              </a:rPr>
              <a:t>,</a:t>
            </a:r>
            <a:r>
              <a:rPr lang="ru-RU" sz="2000" spc="-5" dirty="0" smtClean="0">
                <a:latin typeface="Times New Roman"/>
                <a:cs typeface="Times New Roman"/>
              </a:rPr>
              <a:t> </a:t>
            </a:r>
            <a:r>
              <a:rPr sz="2000" spc="-20" dirty="0" err="1" smtClean="0">
                <a:latin typeface="Times New Roman"/>
                <a:cs typeface="Times New Roman"/>
              </a:rPr>
              <a:t>навыков</a:t>
            </a:r>
            <a:r>
              <a:rPr lang="ru-RU" sz="2000" spc="-2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эффективного</a:t>
            </a:r>
            <a:r>
              <a:rPr lang="ru-RU" sz="2000" spc="-1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социального</a:t>
            </a:r>
            <a:r>
              <a:rPr lang="ru-RU" sz="2000" spc="-10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взаимодействия</a:t>
            </a:r>
            <a:r>
              <a:rPr sz="2000" spc="-10" dirty="0" smtClean="0">
                <a:latin typeface="Times New Roman"/>
                <a:cs typeface="Times New Roman"/>
              </a:rPr>
              <a:t>,</a:t>
            </a:r>
            <a:r>
              <a:rPr lang="ru-RU" sz="2000" spc="-10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позитивного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общения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конструктивного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разрешения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конфликтных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ситуаций;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35"/>
              </a:spcBef>
              <a:buFont typeface="Wingdings"/>
              <a:buChar char=""/>
              <a:tabLst>
                <a:tab pos="241300" algn="l"/>
                <a:tab pos="1494155" algn="l"/>
                <a:tab pos="3555365" algn="l"/>
                <a:tab pos="4820285" algn="l"/>
                <a:tab pos="5079365" algn="l"/>
                <a:tab pos="5915025" algn="l"/>
                <a:tab pos="7374890" algn="l"/>
                <a:tab pos="8277225" algn="l"/>
                <a:tab pos="9396095" algn="l"/>
              </a:tabLst>
            </a:pPr>
            <a:r>
              <a:rPr sz="2000" spc="-5" dirty="0">
                <a:latin typeface="Times New Roman"/>
                <a:cs typeface="Times New Roman"/>
              </a:rPr>
              <a:t>реализация	</a:t>
            </a:r>
            <a:r>
              <a:rPr sz="2000" spc="-5" dirty="0" err="1" smtClean="0">
                <a:latin typeface="Times New Roman"/>
                <a:cs typeface="Times New Roman"/>
              </a:rPr>
              <a:t>восстановительных</a:t>
            </a:r>
            <a:r>
              <a:rPr lang="ru-RU" sz="2000" spc="-5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технологий</a:t>
            </a:r>
            <a:r>
              <a:rPr sz="2000" spc="-10" dirty="0">
                <a:latin typeface="Times New Roman"/>
                <a:cs typeface="Times New Roman"/>
              </a:rPr>
              <a:t>	</a:t>
            </a:r>
            <a:r>
              <a:rPr sz="2000" dirty="0" smtClean="0">
                <a:latin typeface="Times New Roman"/>
                <a:cs typeface="Times New Roman"/>
              </a:rPr>
              <a:t>в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рамках</a:t>
            </a:r>
            <a:r>
              <a:rPr lang="ru-RU" sz="2000" spc="-10" dirty="0">
                <a:latin typeface="Times New Roman"/>
                <a:cs typeface="Times New Roman"/>
              </a:rPr>
              <a:t> </a:t>
            </a:r>
            <a:r>
              <a:rPr sz="2000" dirty="0" err="1" smtClean="0">
                <a:latin typeface="Times New Roman"/>
                <a:cs typeface="Times New Roman"/>
              </a:rPr>
              <a:t>деятельности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службы</a:t>
            </a:r>
            <a:r>
              <a:rPr lang="ru-RU" sz="2000" spc="-10" dirty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imes New Roman"/>
                <a:cs typeface="Times New Roman"/>
              </a:rPr>
              <a:t>школьной</a:t>
            </a:r>
            <a:r>
              <a:rPr lang="ru-RU" sz="2000" spc="-15" dirty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медиации</a:t>
            </a:r>
            <a:r>
              <a:rPr lang="ru-RU" sz="2000" dirty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в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образовательной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организации.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1316" y="1499438"/>
            <a:ext cx="10114915" cy="237490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 marR="5080" indent="2540" algn="ctr">
              <a:lnSpc>
                <a:spcPct val="90000"/>
              </a:lnSpc>
              <a:spcBef>
                <a:spcPts val="445"/>
              </a:spcBef>
            </a:pPr>
            <a:r>
              <a:rPr sz="2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Приоритетная задача </a:t>
            </a:r>
            <a:r>
              <a:rPr sz="2800" i="1" spc="-20" dirty="0">
                <a:solidFill>
                  <a:srgbClr val="843B0C"/>
                </a:solidFill>
                <a:latin typeface="Times New Roman"/>
                <a:cs typeface="Times New Roman"/>
              </a:rPr>
              <a:t>Российской </a:t>
            </a:r>
            <a:r>
              <a:rPr sz="2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Федерации </a:t>
            </a:r>
            <a:r>
              <a:rPr sz="2800" i="1" spc="5" dirty="0">
                <a:solidFill>
                  <a:srgbClr val="843B0C"/>
                </a:solidFill>
                <a:latin typeface="Times New Roman"/>
                <a:cs typeface="Times New Roman"/>
              </a:rPr>
              <a:t>– </a:t>
            </a:r>
            <a:r>
              <a:rPr sz="2800" i="1" spc="-15" dirty="0">
                <a:solidFill>
                  <a:srgbClr val="843B0C"/>
                </a:solidFill>
                <a:latin typeface="Times New Roman"/>
                <a:cs typeface="Times New Roman"/>
              </a:rPr>
              <a:t>формирование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новых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поколений, обладающих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знаниями </a:t>
            </a:r>
            <a:r>
              <a:rPr sz="2800" i="1" spc="5" dirty="0">
                <a:solidFill>
                  <a:srgbClr val="843B0C"/>
                </a:solidFill>
                <a:latin typeface="Times New Roman"/>
                <a:cs typeface="Times New Roman"/>
              </a:rPr>
              <a:t>и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умениями, которые </a:t>
            </a:r>
            <a:r>
              <a:rPr sz="2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 отвечают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требованиям XXI </a:t>
            </a:r>
            <a:r>
              <a:rPr sz="2800" i="1" spc="-15" dirty="0">
                <a:solidFill>
                  <a:srgbClr val="843B0C"/>
                </a:solidFill>
                <a:latin typeface="Times New Roman"/>
                <a:cs typeface="Times New Roman"/>
              </a:rPr>
              <a:t>века,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разделяющих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традиционные </a:t>
            </a:r>
            <a:r>
              <a:rPr sz="2800" i="1" spc="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нравственные</a:t>
            </a:r>
            <a:r>
              <a:rPr sz="2800" i="1" spc="-8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10" dirty="0">
                <a:solidFill>
                  <a:srgbClr val="843B0C"/>
                </a:solidFill>
                <a:latin typeface="Times New Roman"/>
                <a:cs typeface="Times New Roman"/>
              </a:rPr>
              <a:t>ценности,</a:t>
            </a:r>
            <a:r>
              <a:rPr sz="2800" i="1" spc="-7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готовых</a:t>
            </a:r>
            <a:r>
              <a:rPr sz="2800" i="1" spc="-5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к</a:t>
            </a:r>
            <a:r>
              <a:rPr sz="2800" i="1" spc="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мирному</a:t>
            </a:r>
            <a:r>
              <a:rPr sz="2800" i="1" spc="-7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созиданию</a:t>
            </a:r>
            <a:r>
              <a:rPr sz="2800" i="1" spc="-6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5" dirty="0">
                <a:solidFill>
                  <a:srgbClr val="843B0C"/>
                </a:solidFill>
                <a:latin typeface="Times New Roman"/>
                <a:cs typeface="Times New Roman"/>
              </a:rPr>
              <a:t>и</a:t>
            </a:r>
            <a:r>
              <a:rPr sz="2800" i="1" spc="-1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защите </a:t>
            </a:r>
            <a:r>
              <a:rPr sz="2800" i="1" spc="-68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20" dirty="0">
                <a:solidFill>
                  <a:srgbClr val="843B0C"/>
                </a:solidFill>
                <a:latin typeface="Times New Roman"/>
                <a:cs typeface="Times New Roman"/>
              </a:rPr>
              <a:t>Родины.</a:t>
            </a:r>
            <a:r>
              <a:rPr sz="2800" i="1" spc="-4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Ключевым</a:t>
            </a:r>
            <a:r>
              <a:rPr sz="2800" i="1" spc="-2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15" dirty="0">
                <a:solidFill>
                  <a:srgbClr val="843B0C"/>
                </a:solidFill>
                <a:latin typeface="Times New Roman"/>
                <a:cs typeface="Times New Roman"/>
              </a:rPr>
              <a:t>инструментом</a:t>
            </a:r>
            <a:r>
              <a:rPr sz="2800" i="1" spc="-7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решения</a:t>
            </a:r>
            <a:r>
              <a:rPr sz="2800" i="1" spc="-60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этой</a:t>
            </a:r>
            <a:r>
              <a:rPr sz="2800" i="1" spc="-2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задачи</a:t>
            </a:r>
            <a:r>
              <a:rPr sz="2800" i="1" spc="-6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является </a:t>
            </a:r>
            <a:r>
              <a:rPr sz="2800" i="1" spc="-68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dirty="0">
                <a:solidFill>
                  <a:srgbClr val="843B0C"/>
                </a:solidFill>
                <a:latin typeface="Times New Roman"/>
                <a:cs typeface="Times New Roman"/>
              </a:rPr>
              <a:t>воспитание</a:t>
            </a:r>
            <a:r>
              <a:rPr sz="2800" i="1" spc="-2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детей.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4318" y="4366821"/>
            <a:ext cx="3347720" cy="114427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939165" marR="5080" indent="-927100" algn="r">
              <a:lnSpc>
                <a:spcPct val="136200"/>
              </a:lnSpc>
              <a:spcBef>
                <a:spcPts val="80"/>
              </a:spcBef>
            </a:pPr>
            <a:r>
              <a:rPr sz="1800" i="1" dirty="0">
                <a:solidFill>
                  <a:srgbClr val="843B0C"/>
                </a:solidFill>
                <a:latin typeface="Times New Roman"/>
                <a:cs typeface="Times New Roman"/>
              </a:rPr>
              <a:t>Стратегия</a:t>
            </a:r>
            <a:r>
              <a:rPr sz="1800" i="1" spc="-3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dirty="0">
                <a:solidFill>
                  <a:srgbClr val="843B0C"/>
                </a:solidFill>
                <a:latin typeface="Times New Roman"/>
                <a:cs typeface="Times New Roman"/>
              </a:rPr>
              <a:t>развития</a:t>
            </a:r>
            <a:r>
              <a:rPr sz="1800" i="1" spc="-5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dirty="0">
                <a:solidFill>
                  <a:srgbClr val="843B0C"/>
                </a:solidFill>
                <a:latin typeface="Times New Roman"/>
                <a:cs typeface="Times New Roman"/>
              </a:rPr>
              <a:t>воспитания </a:t>
            </a:r>
            <a:r>
              <a:rPr sz="1800" i="1" spc="-434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dirty="0">
                <a:solidFill>
                  <a:srgbClr val="843B0C"/>
                </a:solidFill>
                <a:latin typeface="Times New Roman"/>
                <a:cs typeface="Times New Roman"/>
              </a:rPr>
              <a:t>в</a:t>
            </a:r>
            <a:r>
              <a:rPr sz="1800" i="1" spc="-3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spc="-15" dirty="0">
                <a:solidFill>
                  <a:srgbClr val="843B0C"/>
                </a:solidFill>
                <a:latin typeface="Times New Roman"/>
                <a:cs typeface="Times New Roman"/>
              </a:rPr>
              <a:t>Российской</a:t>
            </a:r>
            <a:r>
              <a:rPr sz="1800" i="1" spc="-6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Федерации </a:t>
            </a:r>
            <a:r>
              <a:rPr sz="1800" i="1" spc="-434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spc="-5" dirty="0">
                <a:solidFill>
                  <a:srgbClr val="843B0C"/>
                </a:solidFill>
                <a:latin typeface="Times New Roman"/>
                <a:cs typeface="Times New Roman"/>
              </a:rPr>
              <a:t>на</a:t>
            </a:r>
            <a:r>
              <a:rPr sz="1800" i="1" spc="-2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dirty="0">
                <a:solidFill>
                  <a:srgbClr val="843B0C"/>
                </a:solidFill>
                <a:latin typeface="Times New Roman"/>
                <a:cs typeface="Times New Roman"/>
              </a:rPr>
              <a:t>период</a:t>
            </a:r>
            <a:r>
              <a:rPr sz="1800" i="1" spc="-5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dirty="0">
                <a:solidFill>
                  <a:srgbClr val="843B0C"/>
                </a:solidFill>
                <a:latin typeface="Times New Roman"/>
                <a:cs typeface="Times New Roman"/>
              </a:rPr>
              <a:t>до</a:t>
            </a:r>
            <a:r>
              <a:rPr sz="1800" i="1" spc="1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spc="5" dirty="0">
                <a:solidFill>
                  <a:srgbClr val="843B0C"/>
                </a:solidFill>
                <a:latin typeface="Times New Roman"/>
                <a:cs typeface="Times New Roman"/>
              </a:rPr>
              <a:t>2025</a:t>
            </a:r>
            <a:r>
              <a:rPr sz="1800" i="1" spc="-65" dirty="0">
                <a:solidFill>
                  <a:srgbClr val="843B0C"/>
                </a:solidFill>
                <a:latin typeface="Times New Roman"/>
                <a:cs typeface="Times New Roman"/>
              </a:rPr>
              <a:t> </a:t>
            </a:r>
            <a:r>
              <a:rPr sz="1800" i="1" spc="-10" dirty="0">
                <a:solidFill>
                  <a:srgbClr val="843B0C"/>
                </a:solidFill>
                <a:latin typeface="Times New Roman"/>
                <a:cs typeface="Times New Roman"/>
              </a:rPr>
              <a:t>года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pc="-30" dirty="0"/>
              <a:t>Педагог</a:t>
            </a:r>
            <a:r>
              <a:rPr spc="20" dirty="0"/>
              <a:t> </a:t>
            </a:r>
            <a:r>
              <a:rPr spc="-20" dirty="0"/>
              <a:t>дополнительного</a:t>
            </a:r>
            <a:r>
              <a:rPr spc="25" dirty="0"/>
              <a:t> </a:t>
            </a:r>
            <a:r>
              <a:rPr spc="-20" dirty="0"/>
              <a:t>образования </a:t>
            </a:r>
            <a:r>
              <a:rPr spc="-1085" dirty="0"/>
              <a:t> </a:t>
            </a:r>
            <a:r>
              <a:rPr spc="-15" dirty="0"/>
              <a:t>осуществляет: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96518" y="2788666"/>
            <a:ext cx="10361295" cy="173164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241300" marR="5715" indent="-228600">
              <a:lnSpc>
                <a:spcPts val="3020"/>
              </a:lnSpc>
              <a:spcBef>
                <a:spcPts val="490"/>
              </a:spcBef>
              <a:buFont typeface="Wingdings"/>
              <a:buChar char=""/>
              <a:tabLst>
                <a:tab pos="241300" algn="l"/>
                <a:tab pos="2399665" algn="l"/>
                <a:tab pos="2862580" algn="l"/>
                <a:tab pos="4878070" algn="l"/>
                <a:tab pos="8261984" algn="l"/>
              </a:tabLst>
            </a:pPr>
            <a:r>
              <a:rPr sz="2800" spc="5" dirty="0">
                <a:latin typeface="Times New Roman"/>
                <a:cs typeface="Times New Roman"/>
              </a:rPr>
              <a:t>ор</a:t>
            </a:r>
            <a:r>
              <a:rPr sz="2800" spc="-25" dirty="0">
                <a:latin typeface="Times New Roman"/>
                <a:cs typeface="Times New Roman"/>
              </a:rPr>
              <a:t>г</a:t>
            </a:r>
            <a:r>
              <a:rPr sz="2800" dirty="0">
                <a:latin typeface="Times New Roman"/>
                <a:cs typeface="Times New Roman"/>
              </a:rPr>
              <a:t>а</a:t>
            </a:r>
            <a:r>
              <a:rPr sz="2800" spc="-15" dirty="0">
                <a:latin typeface="Times New Roman"/>
                <a:cs typeface="Times New Roman"/>
              </a:rPr>
              <a:t>н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spc="-5" dirty="0">
                <a:latin typeface="Times New Roman"/>
                <a:cs typeface="Times New Roman"/>
              </a:rPr>
              <a:t>з</a:t>
            </a:r>
            <a:r>
              <a:rPr sz="2800" spc="-30" dirty="0">
                <a:latin typeface="Times New Roman"/>
                <a:cs typeface="Times New Roman"/>
              </a:rPr>
              <a:t>а</a:t>
            </a:r>
            <a:r>
              <a:rPr sz="2800" spc="5" dirty="0">
                <a:latin typeface="Times New Roman"/>
                <a:cs typeface="Times New Roman"/>
              </a:rPr>
              <a:t>ц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я	и	</a:t>
            </a:r>
            <a:r>
              <a:rPr sz="2800" spc="-15" dirty="0">
                <a:latin typeface="Times New Roman"/>
                <a:cs typeface="Times New Roman"/>
              </a:rPr>
              <a:t>пр</a:t>
            </a:r>
            <a:r>
              <a:rPr sz="2800" spc="5" dirty="0">
                <a:latin typeface="Times New Roman"/>
                <a:cs typeface="Times New Roman"/>
              </a:rPr>
              <a:t>о</a:t>
            </a:r>
            <a:r>
              <a:rPr sz="2800" spc="-30" dirty="0">
                <a:latin typeface="Times New Roman"/>
                <a:cs typeface="Times New Roman"/>
              </a:rPr>
              <a:t>в</a:t>
            </a:r>
            <a:r>
              <a:rPr sz="2800" spc="-50" dirty="0">
                <a:latin typeface="Times New Roman"/>
                <a:cs typeface="Times New Roman"/>
              </a:rPr>
              <a:t>е</a:t>
            </a:r>
            <a:r>
              <a:rPr sz="2800" spc="5" dirty="0">
                <a:latin typeface="Times New Roman"/>
                <a:cs typeface="Times New Roman"/>
              </a:rPr>
              <a:t>д</a:t>
            </a:r>
            <a:r>
              <a:rPr sz="2800" spc="-25" dirty="0">
                <a:latin typeface="Times New Roman"/>
                <a:cs typeface="Times New Roman"/>
              </a:rPr>
              <a:t>е</a:t>
            </a:r>
            <a:r>
              <a:rPr sz="2800" spc="5" dirty="0">
                <a:latin typeface="Times New Roman"/>
                <a:cs typeface="Times New Roman"/>
              </a:rPr>
              <a:t>н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е	</a:t>
            </a:r>
            <a:r>
              <a:rPr sz="2800" spc="-45" dirty="0">
                <a:latin typeface="Times New Roman"/>
                <a:cs typeface="Times New Roman"/>
              </a:rPr>
              <a:t>к</a:t>
            </a:r>
            <a:r>
              <a:rPr sz="2800" spc="-160" dirty="0">
                <a:latin typeface="Times New Roman"/>
                <a:cs typeface="Times New Roman"/>
              </a:rPr>
              <a:t>у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spc="-105" dirty="0">
                <a:latin typeface="Times New Roman"/>
                <a:cs typeface="Times New Roman"/>
              </a:rPr>
              <a:t>ь</a:t>
            </a:r>
            <a:r>
              <a:rPr sz="2800" spc="-30" dirty="0">
                <a:latin typeface="Times New Roman"/>
                <a:cs typeface="Times New Roman"/>
              </a:rPr>
              <a:t>т</a:t>
            </a:r>
            <a:r>
              <a:rPr sz="2800" spc="-40" dirty="0">
                <a:latin typeface="Times New Roman"/>
                <a:cs typeface="Times New Roman"/>
              </a:rPr>
              <a:t>у</a:t>
            </a:r>
            <a:r>
              <a:rPr sz="2800" spc="5" dirty="0">
                <a:latin typeface="Times New Roman"/>
                <a:cs typeface="Times New Roman"/>
              </a:rPr>
              <a:t>рн</a:t>
            </a:r>
            <a:r>
              <a:rPr sz="2800" spc="20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-</a:t>
            </a:r>
            <a:r>
              <a:rPr sz="2800" spc="-20" dirty="0">
                <a:latin typeface="Times New Roman"/>
                <a:cs typeface="Times New Roman"/>
              </a:rPr>
              <a:t>м</a:t>
            </a:r>
            <a:r>
              <a:rPr sz="2800" dirty="0">
                <a:latin typeface="Times New Roman"/>
                <a:cs typeface="Times New Roman"/>
              </a:rPr>
              <a:t>а</a:t>
            </a:r>
            <a:r>
              <a:rPr sz="2800" spc="-25" dirty="0">
                <a:latin typeface="Times New Roman"/>
                <a:cs typeface="Times New Roman"/>
              </a:rPr>
              <a:t>с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10" dirty="0">
                <a:latin typeface="Times New Roman"/>
                <a:cs typeface="Times New Roman"/>
              </a:rPr>
              <a:t>о</a:t>
            </a:r>
            <a:r>
              <a:rPr sz="2800" spc="-30" dirty="0">
                <a:latin typeface="Times New Roman"/>
                <a:cs typeface="Times New Roman"/>
              </a:rPr>
              <a:t>в</a:t>
            </a:r>
            <a:r>
              <a:rPr sz="2800" spc="10" dirty="0">
                <a:latin typeface="Times New Roman"/>
                <a:cs typeface="Times New Roman"/>
              </a:rPr>
              <a:t>ы</a:t>
            </a:r>
            <a:r>
              <a:rPr sz="2800" dirty="0">
                <a:latin typeface="Times New Roman"/>
                <a:cs typeface="Times New Roman"/>
              </a:rPr>
              <a:t>х	</a:t>
            </a:r>
            <a:r>
              <a:rPr sz="2800" spc="-20" dirty="0">
                <a:latin typeface="Times New Roman"/>
                <a:cs typeface="Times New Roman"/>
              </a:rPr>
              <a:t>м</a:t>
            </a:r>
            <a:r>
              <a:rPr sz="2800" dirty="0">
                <a:latin typeface="Times New Roman"/>
                <a:cs typeface="Times New Roman"/>
              </a:rPr>
              <a:t>е</a:t>
            </a:r>
            <a:r>
              <a:rPr sz="2800" spc="-15" dirty="0">
                <a:latin typeface="Times New Roman"/>
                <a:cs typeface="Times New Roman"/>
              </a:rPr>
              <a:t>роп</a:t>
            </a:r>
            <a:r>
              <a:rPr sz="2800" spc="5" dirty="0">
                <a:latin typeface="Times New Roman"/>
                <a:cs typeface="Times New Roman"/>
              </a:rPr>
              <a:t>р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ят</a:t>
            </a:r>
            <a:r>
              <a:rPr sz="2800" spc="5" dirty="0">
                <a:latin typeface="Times New Roman"/>
                <a:cs typeface="Times New Roman"/>
              </a:rPr>
              <a:t>ий</a:t>
            </a:r>
            <a:r>
              <a:rPr sz="2800" dirty="0">
                <a:latin typeface="Times New Roman"/>
                <a:cs typeface="Times New Roman"/>
              </a:rPr>
              <a:t>,  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том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числе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участие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социально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значимых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проектах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акциях;</a:t>
            </a:r>
            <a:endParaRPr sz="28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3030"/>
              </a:lnSpc>
              <a:spcBef>
                <a:spcPts val="985"/>
              </a:spcBef>
              <a:buFont typeface="Wingdings"/>
              <a:buChar char=""/>
              <a:tabLst>
                <a:tab pos="241300" algn="l"/>
                <a:tab pos="2170430" algn="l"/>
                <a:tab pos="2734945" algn="l"/>
                <a:tab pos="4795520" algn="l"/>
                <a:tab pos="7024370" algn="l"/>
                <a:tab pos="9411335" algn="l"/>
                <a:tab pos="9798685" algn="l"/>
              </a:tabLst>
            </a:pPr>
            <a:r>
              <a:rPr sz="2800" spc="-35" dirty="0">
                <a:latin typeface="Times New Roman"/>
                <a:cs typeface="Times New Roman"/>
              </a:rPr>
              <a:t>в</a:t>
            </a:r>
            <a:r>
              <a:rPr sz="2800" spc="10" dirty="0">
                <a:latin typeface="Times New Roman"/>
                <a:cs typeface="Times New Roman"/>
              </a:rPr>
              <a:t>о</a:t>
            </a:r>
            <a:r>
              <a:rPr sz="2800" spc="-55" dirty="0">
                <a:latin typeface="Times New Roman"/>
                <a:cs typeface="Times New Roman"/>
              </a:rPr>
              <a:t>в</a:t>
            </a:r>
            <a:r>
              <a:rPr sz="2800" spc="-10" dirty="0">
                <a:latin typeface="Times New Roman"/>
                <a:cs typeface="Times New Roman"/>
              </a:rPr>
              <a:t>л</a:t>
            </a:r>
            <a:r>
              <a:rPr sz="2800" spc="-75" dirty="0">
                <a:latin typeface="Times New Roman"/>
                <a:cs typeface="Times New Roman"/>
              </a:rPr>
              <a:t>е</a:t>
            </a:r>
            <a:r>
              <a:rPr sz="2800" dirty="0">
                <a:latin typeface="Times New Roman"/>
                <a:cs typeface="Times New Roman"/>
              </a:rPr>
              <a:t>че</a:t>
            </a:r>
            <a:r>
              <a:rPr sz="2800" spc="10" dirty="0">
                <a:latin typeface="Times New Roman"/>
                <a:cs typeface="Times New Roman"/>
              </a:rPr>
              <a:t>н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r>
              <a:rPr sz="2800" dirty="0">
                <a:latin typeface="Times New Roman"/>
                <a:cs typeface="Times New Roman"/>
              </a:rPr>
              <a:t>е	</a:t>
            </a:r>
            <a:r>
              <a:rPr sz="2800" spc="-35" dirty="0">
                <a:latin typeface="Times New Roman"/>
                <a:cs typeface="Times New Roman"/>
              </a:rPr>
              <a:t>в</a:t>
            </a:r>
            <a:r>
              <a:rPr sz="2800" spc="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вн</a:t>
            </a:r>
            <a:r>
              <a:rPr sz="2800" spc="-95" dirty="0">
                <a:latin typeface="Times New Roman"/>
                <a:cs typeface="Times New Roman"/>
              </a:rPr>
              <a:t>е</a:t>
            </a:r>
            <a:r>
              <a:rPr sz="2800" spc="-35" dirty="0">
                <a:latin typeface="Times New Roman"/>
                <a:cs typeface="Times New Roman"/>
              </a:rPr>
              <a:t>у</a:t>
            </a:r>
            <a:r>
              <a:rPr sz="2800" spc="10" dirty="0">
                <a:latin typeface="Times New Roman"/>
                <a:cs typeface="Times New Roman"/>
              </a:rPr>
              <a:t>р</a:t>
            </a:r>
            <a:r>
              <a:rPr sz="2800" spc="-60" dirty="0">
                <a:latin typeface="Times New Roman"/>
                <a:cs typeface="Times New Roman"/>
              </a:rPr>
              <a:t>о</a:t>
            </a:r>
            <a:r>
              <a:rPr sz="2800" spc="5" dirty="0">
                <a:latin typeface="Times New Roman"/>
                <a:cs typeface="Times New Roman"/>
              </a:rPr>
              <a:t>ч</a:t>
            </a:r>
            <a:r>
              <a:rPr sz="2800" spc="10" dirty="0">
                <a:latin typeface="Times New Roman"/>
                <a:cs typeface="Times New Roman"/>
              </a:rPr>
              <a:t>н</a:t>
            </a:r>
            <a:r>
              <a:rPr sz="2800" spc="-35" dirty="0">
                <a:latin typeface="Times New Roman"/>
                <a:cs typeface="Times New Roman"/>
              </a:rPr>
              <a:t>у</a:t>
            </a:r>
            <a:r>
              <a:rPr sz="2800" spc="5" dirty="0">
                <a:latin typeface="Times New Roman"/>
                <a:cs typeface="Times New Roman"/>
              </a:rPr>
              <a:t>ю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10" dirty="0">
                <a:latin typeface="Times New Roman"/>
                <a:cs typeface="Times New Roman"/>
              </a:rPr>
              <a:t>д</a:t>
            </a:r>
            <a:r>
              <a:rPr sz="2800" dirty="0">
                <a:latin typeface="Times New Roman"/>
                <a:cs typeface="Times New Roman"/>
              </a:rPr>
              <a:t>еят</a:t>
            </a:r>
            <a:r>
              <a:rPr sz="2800" spc="5" dirty="0">
                <a:latin typeface="Times New Roman"/>
                <a:cs typeface="Times New Roman"/>
              </a:rPr>
              <a:t>е</a:t>
            </a:r>
            <a:r>
              <a:rPr sz="2800" dirty="0">
                <a:latin typeface="Times New Roman"/>
                <a:cs typeface="Times New Roman"/>
              </a:rPr>
              <a:t>л</a:t>
            </a:r>
            <a:r>
              <a:rPr sz="2800" spc="-10" dirty="0">
                <a:latin typeface="Times New Roman"/>
                <a:cs typeface="Times New Roman"/>
              </a:rPr>
              <a:t>ьн</a:t>
            </a:r>
            <a:r>
              <a:rPr sz="2800" spc="60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сть	</a:t>
            </a:r>
            <a:r>
              <a:rPr sz="2800" spc="-10" dirty="0">
                <a:latin typeface="Times New Roman"/>
                <a:cs typeface="Times New Roman"/>
              </a:rPr>
              <a:t>о</a:t>
            </a:r>
            <a:r>
              <a:rPr sz="2800" spc="-85" dirty="0">
                <a:latin typeface="Times New Roman"/>
                <a:cs typeface="Times New Roman"/>
              </a:rPr>
              <a:t>б</a:t>
            </a:r>
            <a:r>
              <a:rPr sz="2800" spc="-35" dirty="0">
                <a:latin typeface="Times New Roman"/>
                <a:cs typeface="Times New Roman"/>
              </a:rPr>
              <a:t>у</a:t>
            </a:r>
            <a:r>
              <a:rPr sz="2800" dirty="0">
                <a:latin typeface="Times New Roman"/>
                <a:cs typeface="Times New Roman"/>
              </a:rPr>
              <a:t>ча</a:t>
            </a:r>
            <a:r>
              <a:rPr sz="2800" spc="-5" dirty="0">
                <a:latin typeface="Times New Roman"/>
                <a:cs typeface="Times New Roman"/>
              </a:rPr>
              <a:t>ю</a:t>
            </a:r>
            <a:r>
              <a:rPr sz="2800" dirty="0">
                <a:latin typeface="Times New Roman"/>
                <a:cs typeface="Times New Roman"/>
              </a:rPr>
              <a:t>щ</a:t>
            </a:r>
            <a:r>
              <a:rPr sz="2800" spc="-15" dirty="0">
                <a:latin typeface="Times New Roman"/>
                <a:cs typeface="Times New Roman"/>
              </a:rPr>
              <a:t>и</a:t>
            </a:r>
            <a:r>
              <a:rPr sz="2800" spc="-60" dirty="0">
                <a:latin typeface="Times New Roman"/>
                <a:cs typeface="Times New Roman"/>
              </a:rPr>
              <a:t>х</a:t>
            </a:r>
            <a:r>
              <a:rPr sz="2800" spc="-25" dirty="0">
                <a:latin typeface="Times New Roman"/>
                <a:cs typeface="Times New Roman"/>
              </a:rPr>
              <a:t>с</a:t>
            </a:r>
            <a:r>
              <a:rPr sz="2800" dirty="0">
                <a:latin typeface="Times New Roman"/>
                <a:cs typeface="Times New Roman"/>
              </a:rPr>
              <a:t>я,	в	</a:t>
            </a:r>
            <a:r>
              <a:rPr sz="2800" spc="-55" dirty="0">
                <a:latin typeface="Times New Roman"/>
                <a:cs typeface="Times New Roman"/>
              </a:rPr>
              <a:t>т</a:t>
            </a:r>
            <a:r>
              <a:rPr sz="2800" spc="-35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м  </a:t>
            </a:r>
            <a:r>
              <a:rPr sz="2800" spc="5" dirty="0">
                <a:latin typeface="Times New Roman"/>
                <a:cs typeface="Times New Roman"/>
              </a:rPr>
              <a:t>числе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требующих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особого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педагогического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внимания.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pc="-25" dirty="0"/>
              <a:t>Педагог-организатор</a:t>
            </a:r>
            <a:r>
              <a:rPr spc="5" dirty="0"/>
              <a:t> </a:t>
            </a:r>
            <a:r>
              <a:rPr spc="-35" dirty="0"/>
              <a:t>(вожатый) </a:t>
            </a:r>
            <a:r>
              <a:rPr spc="-1085" dirty="0"/>
              <a:t> </a:t>
            </a:r>
            <a:r>
              <a:rPr spc="-15" dirty="0"/>
              <a:t>осуществляет: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2167255"/>
            <a:ext cx="10360660" cy="2709545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750"/>
              </a:spcBef>
              <a:buFont typeface="Wingdings"/>
              <a:buChar char=""/>
              <a:tabLst>
                <a:tab pos="241300" algn="l"/>
              </a:tabLst>
            </a:pPr>
            <a:r>
              <a:rPr sz="2800" dirty="0">
                <a:latin typeface="Times New Roman"/>
                <a:cs typeface="Times New Roman"/>
              </a:rPr>
              <a:t>организация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работы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органов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ученического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самоуправления;</a:t>
            </a:r>
            <a:endParaRPr sz="2800" dirty="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ts val="3030"/>
              </a:lnSpc>
              <a:spcBef>
                <a:spcPts val="1025"/>
              </a:spcBef>
              <a:buFont typeface="Wingdings"/>
              <a:buChar char=""/>
              <a:tabLst>
                <a:tab pos="241300" algn="l"/>
              </a:tabLst>
            </a:pPr>
            <a:r>
              <a:rPr sz="2800" spc="-10" dirty="0">
                <a:latin typeface="Times New Roman"/>
                <a:cs typeface="Times New Roman"/>
              </a:rPr>
              <a:t>формирование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обучающихся,</a:t>
            </a:r>
            <a:r>
              <a:rPr sz="2800" spc="-15" dirty="0">
                <a:latin typeface="Times New Roman"/>
                <a:cs typeface="Times New Roman"/>
              </a:rPr>
              <a:t> требующих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особого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внимания,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активной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жизненной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позиции,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вовлечение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их</a:t>
            </a:r>
            <a:r>
              <a:rPr sz="2800" dirty="0">
                <a:latin typeface="Times New Roman"/>
                <a:cs typeface="Times New Roman"/>
              </a:rPr>
              <a:t> в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социально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значимые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мероприятия;</a:t>
            </a:r>
          </a:p>
          <a:p>
            <a:pPr marL="241300" marR="6985" indent="-228600" algn="just">
              <a:lnSpc>
                <a:spcPts val="3020"/>
              </a:lnSpc>
              <a:spcBef>
                <a:spcPts val="1000"/>
              </a:spcBef>
              <a:buFont typeface="Wingdings"/>
              <a:buChar char=""/>
              <a:tabLst>
                <a:tab pos="241300" algn="l"/>
              </a:tabLst>
            </a:pPr>
            <a:r>
              <a:rPr sz="2800" spc="-15" dirty="0">
                <a:latin typeface="Times New Roman"/>
                <a:cs typeface="Times New Roman"/>
              </a:rPr>
              <a:t>вовлечение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обучающихся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работу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детских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молодёжных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общественных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организаций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объединений.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312877"/>
            <a:ext cx="9519285" cy="695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5" dirty="0"/>
              <a:t>Педагог-библиотекарь</a:t>
            </a:r>
            <a:r>
              <a:rPr spc="20" dirty="0"/>
              <a:t> </a:t>
            </a:r>
            <a:r>
              <a:rPr spc="-15" dirty="0"/>
              <a:t>осуществляет: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71269"/>
            <a:ext cx="10360660" cy="4290695"/>
          </a:xfrm>
          <a:prstGeom prst="rect">
            <a:avLst/>
          </a:prstGeom>
        </p:spPr>
        <p:txBody>
          <a:bodyPr vert="horz" wrap="square" lIns="0" tIns="90805" rIns="0" bIns="0" rtlCol="0">
            <a:spAutoFit/>
          </a:bodyPr>
          <a:lstStyle/>
          <a:p>
            <a:pPr marL="241300" marR="10160" indent="-228600" algn="just">
              <a:lnSpc>
                <a:spcPct val="80000"/>
              </a:lnSpc>
              <a:spcBef>
                <a:spcPts val="715"/>
              </a:spcBef>
              <a:buFont typeface="Wingdings"/>
              <a:buChar char=""/>
              <a:tabLst>
                <a:tab pos="24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участие</a:t>
            </a:r>
            <a:r>
              <a:rPr sz="2600" spc="-5" dirty="0">
                <a:latin typeface="Times New Roman"/>
                <a:cs typeface="Times New Roman"/>
              </a:rPr>
              <a:t> в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просветительской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работе</a:t>
            </a:r>
            <a:r>
              <a:rPr sz="2600" spc="-5" dirty="0">
                <a:latin typeface="Times New Roman"/>
                <a:cs typeface="Times New Roman"/>
              </a:rPr>
              <a:t> с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обучающимися,</a:t>
            </a:r>
            <a:r>
              <a:rPr sz="2600" spc="-10" dirty="0">
                <a:latin typeface="Times New Roman"/>
                <a:cs typeface="Times New Roman"/>
              </a:rPr>
              <a:t> родителями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(законными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представителями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несовершеннолетних),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педагогами.</a:t>
            </a:r>
            <a:endParaRPr sz="2600" dirty="0">
              <a:latin typeface="Times New Roman"/>
              <a:cs typeface="Times New Roman"/>
            </a:endParaRPr>
          </a:p>
          <a:p>
            <a:pPr marL="241300" marR="8890" indent="-228600" algn="just">
              <a:lnSpc>
                <a:spcPts val="2500"/>
              </a:lnSpc>
              <a:spcBef>
                <a:spcPts val="960"/>
              </a:spcBef>
              <a:buFont typeface="Wingdings"/>
              <a:buChar char=""/>
              <a:tabLst>
                <a:tab pos="24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оказание</a:t>
            </a:r>
            <a:r>
              <a:rPr sz="2600" spc="9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воспитательного</a:t>
            </a:r>
            <a:r>
              <a:rPr sz="2600" spc="160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воздействия</a:t>
            </a:r>
            <a:r>
              <a:rPr sz="2600" spc="16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через</a:t>
            </a:r>
            <a:r>
              <a:rPr sz="2600" spc="158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подбор</a:t>
            </a:r>
            <a:r>
              <a:rPr sz="2600" spc="1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литературы </a:t>
            </a:r>
            <a:r>
              <a:rPr sz="2600" spc="-64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с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учетом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индивидуальных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особенностей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проблем</a:t>
            </a:r>
            <a:r>
              <a:rPr sz="2600" spc="6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личностного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развития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обучающихся;</a:t>
            </a:r>
            <a:endParaRPr sz="2600" dirty="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80000"/>
              </a:lnSpc>
              <a:spcBef>
                <a:spcPts val="1025"/>
              </a:spcBef>
              <a:buFont typeface="Wingdings"/>
              <a:buChar char=""/>
              <a:tabLst>
                <a:tab pos="241300" algn="l"/>
              </a:tabLst>
            </a:pPr>
            <a:r>
              <a:rPr sz="2600" spc="-15" dirty="0">
                <a:latin typeface="Times New Roman"/>
                <a:cs typeface="Times New Roman"/>
              </a:rPr>
              <a:t>популяризация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художественных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произведений,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содействующих 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морально-нравственному развитию, повышению </a:t>
            </a:r>
            <a:r>
              <a:rPr sz="2600" spc="-15" dirty="0">
                <a:latin typeface="Times New Roman"/>
                <a:cs typeface="Times New Roman"/>
              </a:rPr>
              <a:t>уровня </a:t>
            </a:r>
            <a:r>
              <a:rPr sz="2600" spc="5" dirty="0">
                <a:latin typeface="Times New Roman"/>
                <a:cs typeface="Times New Roman"/>
              </a:rPr>
              <a:t>самосознания 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обучающихся;</a:t>
            </a:r>
            <a:endParaRPr sz="2600" dirty="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80000"/>
              </a:lnSpc>
              <a:spcBef>
                <a:spcPts val="1010"/>
              </a:spcBef>
              <a:buFont typeface="Wingdings"/>
              <a:buChar char=""/>
              <a:tabLst>
                <a:tab pos="241300" algn="l"/>
              </a:tabLst>
            </a:pPr>
            <a:r>
              <a:rPr sz="2600" spc="-5" dirty="0">
                <a:latin typeface="Times New Roman"/>
                <a:cs typeface="Times New Roman"/>
              </a:rPr>
              <a:t>организация </a:t>
            </a:r>
            <a:r>
              <a:rPr sz="2600" spc="-10" dirty="0">
                <a:latin typeface="Times New Roman"/>
                <a:cs typeface="Times New Roman"/>
              </a:rPr>
              <a:t>дискуссий, </a:t>
            </a:r>
            <a:r>
              <a:rPr sz="2600" spc="-15" dirty="0">
                <a:latin typeface="Times New Roman"/>
                <a:cs typeface="Times New Roman"/>
              </a:rPr>
              <a:t>литературных </a:t>
            </a:r>
            <a:r>
              <a:rPr sz="2600" spc="-5" dirty="0">
                <a:latin typeface="Times New Roman"/>
                <a:cs typeface="Times New Roman"/>
              </a:rPr>
              <a:t>гостиных и </a:t>
            </a:r>
            <a:r>
              <a:rPr sz="2600" spc="-10" dirty="0">
                <a:latin typeface="Times New Roman"/>
                <a:cs typeface="Times New Roman"/>
              </a:rPr>
              <a:t>других </a:t>
            </a:r>
            <a:r>
              <a:rPr sz="2600" spc="-5" dirty="0">
                <a:latin typeface="Times New Roman"/>
                <a:cs typeface="Times New Roman"/>
              </a:rPr>
              <a:t>мероприятий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целях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более</a:t>
            </a:r>
            <a:r>
              <a:rPr sz="2600" spc="62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углубленного</a:t>
            </a:r>
            <a:r>
              <a:rPr sz="2600" spc="-3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понимания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обучающимися 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художественных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произведений,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обсуждения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морально-нравственных 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дилемм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 </a:t>
            </a:r>
            <a:r>
              <a:rPr sz="2600" spc="-10" dirty="0">
                <a:latin typeface="Times New Roman"/>
                <a:cs typeface="Times New Roman"/>
              </a:rPr>
              <a:t>среде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сверстников,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развития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0" dirty="0">
                <a:latin typeface="Times New Roman"/>
                <a:cs typeface="Times New Roman"/>
              </a:rPr>
              <a:t>культуры</a:t>
            </a:r>
            <a:r>
              <a:rPr sz="2600" spc="114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общения.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3828" y="0"/>
            <a:ext cx="11430000" cy="1935786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spcBef>
                <a:spcPts val="695"/>
              </a:spcBef>
              <a:tabLst>
                <a:tab pos="5188585" algn="l"/>
              </a:tabLst>
            </a:pPr>
            <a:r>
              <a:rPr sz="4000" spc="-30" dirty="0"/>
              <a:t>Советник</a:t>
            </a:r>
            <a:r>
              <a:rPr sz="4000" spc="85" dirty="0"/>
              <a:t> </a:t>
            </a:r>
            <a:r>
              <a:rPr sz="4000" spc="-15" dirty="0"/>
              <a:t>директора</a:t>
            </a:r>
            <a:r>
              <a:rPr sz="4000" spc="30" dirty="0"/>
              <a:t> </a:t>
            </a:r>
            <a:r>
              <a:rPr sz="4000" spc="-10" dirty="0"/>
              <a:t>по</a:t>
            </a:r>
            <a:r>
              <a:rPr sz="4000" dirty="0"/>
              <a:t> </a:t>
            </a:r>
            <a:r>
              <a:rPr sz="4000" spc="-10" dirty="0"/>
              <a:t>воспитанию </a:t>
            </a:r>
            <a:r>
              <a:rPr sz="4000" spc="-1085" dirty="0"/>
              <a:t> </a:t>
            </a:r>
            <a:r>
              <a:rPr sz="4000" spc="-5" dirty="0"/>
              <a:t>и</a:t>
            </a:r>
            <a:r>
              <a:rPr sz="4000" spc="15" dirty="0"/>
              <a:t> </a:t>
            </a:r>
            <a:r>
              <a:rPr sz="4000" spc="-20" dirty="0" err="1"/>
              <a:t>взаимодействию</a:t>
            </a:r>
            <a:r>
              <a:rPr sz="4000" spc="20" dirty="0"/>
              <a:t> </a:t>
            </a:r>
            <a:r>
              <a:rPr sz="4000" spc="-5" dirty="0" smtClean="0"/>
              <a:t>с</a:t>
            </a:r>
            <a:r>
              <a:rPr lang="ru-RU" sz="4000" spc="-5" dirty="0" smtClean="0"/>
              <a:t> </a:t>
            </a:r>
            <a:r>
              <a:rPr sz="4000" spc="-5" dirty="0" err="1" smtClean="0"/>
              <a:t>детскими</a:t>
            </a:r>
            <a:r>
              <a:rPr sz="4000" spc="-5" dirty="0" smtClean="0"/>
              <a:t> </a:t>
            </a:r>
            <a:r>
              <a:rPr sz="4000" dirty="0" smtClean="0"/>
              <a:t> </a:t>
            </a:r>
            <a:r>
              <a:rPr sz="4000" spc="-5" dirty="0"/>
              <a:t>общественными</a:t>
            </a:r>
            <a:r>
              <a:rPr sz="4000" spc="40" dirty="0"/>
              <a:t> </a:t>
            </a:r>
            <a:r>
              <a:rPr sz="4000" spc="-20" dirty="0"/>
              <a:t>объединениями: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624610" y="2057400"/>
            <a:ext cx="11154063" cy="4289636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41300" indent="-228600">
              <a:spcBef>
                <a:spcPts val="74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lang="ru-RU" sz="2000" spc="-5" dirty="0"/>
              <a:t>обеспечивает</a:t>
            </a:r>
            <a:r>
              <a:rPr lang="ru-RU" sz="2000" spc="-55" dirty="0"/>
              <a:t> </a:t>
            </a:r>
            <a:r>
              <a:rPr lang="ru-RU" sz="2000" spc="-5" dirty="0"/>
              <a:t>взаимодействие</a:t>
            </a:r>
            <a:r>
              <a:rPr lang="ru-RU" sz="2000" spc="-65" dirty="0"/>
              <a:t> </a:t>
            </a:r>
            <a:r>
              <a:rPr lang="ru-RU" sz="2000" dirty="0"/>
              <a:t>органов</a:t>
            </a:r>
            <a:r>
              <a:rPr lang="ru-RU" sz="2000" spc="-15" dirty="0"/>
              <a:t> школьного</a:t>
            </a:r>
            <a:r>
              <a:rPr lang="ru-RU" sz="2000" spc="-25" dirty="0"/>
              <a:t> </a:t>
            </a:r>
            <a:r>
              <a:rPr lang="ru-RU" sz="2000" spc="-5" dirty="0"/>
              <a:t>самоуправления,</a:t>
            </a:r>
            <a:r>
              <a:rPr lang="ru-RU" sz="2000" spc="-60" dirty="0"/>
              <a:t> </a:t>
            </a:r>
            <a:r>
              <a:rPr lang="ru-RU" sz="2000" spc="-10" dirty="0"/>
              <a:t>педагогического</a:t>
            </a:r>
            <a:r>
              <a:rPr lang="ru-RU" sz="2000" spc="-25" dirty="0"/>
              <a:t> </a:t>
            </a:r>
            <a:r>
              <a:rPr lang="ru-RU" sz="2000" spc="-15" dirty="0"/>
              <a:t>коллектива</a:t>
            </a:r>
            <a:r>
              <a:rPr lang="ru-RU" sz="2000" spc="-65" dirty="0"/>
              <a:t> </a:t>
            </a:r>
            <a:r>
              <a:rPr lang="ru-RU" sz="2000" spc="5" dirty="0"/>
              <a:t>и</a:t>
            </a:r>
            <a:r>
              <a:rPr lang="ru-RU" sz="2000" spc="10" dirty="0"/>
              <a:t> </a:t>
            </a:r>
            <a:r>
              <a:rPr lang="ru-RU" sz="2000" spc="5" dirty="0"/>
              <a:t>детских</a:t>
            </a:r>
            <a:r>
              <a:rPr lang="ru-RU" sz="2000" spc="-60" dirty="0"/>
              <a:t> </a:t>
            </a:r>
            <a:r>
              <a:rPr lang="ru-RU" sz="2000" spc="5" dirty="0"/>
              <a:t>общественных</a:t>
            </a:r>
            <a:r>
              <a:rPr lang="ru-RU" sz="2000" spc="-55" dirty="0"/>
              <a:t> </a:t>
            </a:r>
            <a:r>
              <a:rPr lang="ru-RU" sz="2000" dirty="0"/>
              <a:t>организаций;</a:t>
            </a:r>
          </a:p>
          <a:p>
            <a:pPr marL="241300" indent="-228600">
              <a:spcBef>
                <a:spcPts val="645"/>
              </a:spcBef>
              <a:buFont typeface="Wingdings"/>
              <a:buChar char=""/>
              <a:tabLst>
                <a:tab pos="240665" algn="l"/>
                <a:tab pos="241300" algn="l"/>
                <a:tab pos="2033270" algn="l"/>
              </a:tabLst>
            </a:pPr>
            <a:r>
              <a:rPr lang="ru-RU" sz="2000" spc="-5" dirty="0"/>
              <a:t>и</a:t>
            </a:r>
            <a:r>
              <a:rPr lang="ru-RU" sz="2000" spc="-5" dirty="0" smtClean="0"/>
              <a:t>нициирование </a:t>
            </a:r>
            <a:r>
              <a:rPr lang="ru-RU" sz="2000" spc="5" dirty="0" smtClean="0"/>
              <a:t>и</a:t>
            </a:r>
            <a:r>
              <a:rPr lang="ru-RU" sz="2000" dirty="0" smtClean="0"/>
              <a:t> </a:t>
            </a:r>
            <a:r>
              <a:rPr lang="ru-RU" sz="2000" spc="5" dirty="0" smtClean="0"/>
              <a:t>с</a:t>
            </a:r>
            <a:r>
              <a:rPr lang="ru-RU" sz="2000" spc="-30" dirty="0" smtClean="0"/>
              <a:t>о</a:t>
            </a:r>
            <a:r>
              <a:rPr lang="ru-RU" sz="2000" spc="10" dirty="0" smtClean="0"/>
              <a:t>п</a:t>
            </a:r>
            <a:r>
              <a:rPr lang="ru-RU" sz="2000" spc="15" dirty="0" smtClean="0"/>
              <a:t>р</a:t>
            </a:r>
            <a:r>
              <a:rPr lang="ru-RU" sz="2000" spc="-35" dirty="0" smtClean="0"/>
              <a:t>о</a:t>
            </a:r>
            <a:r>
              <a:rPr lang="ru-RU" sz="2000" spc="5" dirty="0" smtClean="0"/>
              <a:t>в</a:t>
            </a:r>
            <a:r>
              <a:rPr lang="ru-RU" sz="2000" spc="-60" dirty="0" smtClean="0"/>
              <a:t>о</a:t>
            </a:r>
            <a:r>
              <a:rPr lang="ru-RU" sz="2000" spc="10" dirty="0" smtClean="0"/>
              <a:t>ж</a:t>
            </a:r>
            <a:r>
              <a:rPr lang="ru-RU" sz="2000" spc="5" dirty="0" smtClean="0"/>
              <a:t>д</a:t>
            </a:r>
            <a:r>
              <a:rPr lang="ru-RU" sz="2000" spc="-20" dirty="0" smtClean="0"/>
              <a:t>е</a:t>
            </a:r>
            <a:r>
              <a:rPr lang="ru-RU" sz="2000" spc="-15" dirty="0" smtClean="0"/>
              <a:t>н</a:t>
            </a:r>
            <a:r>
              <a:rPr lang="ru-RU" sz="2000" spc="10" dirty="0" smtClean="0"/>
              <a:t>и</a:t>
            </a:r>
            <a:r>
              <a:rPr lang="ru-RU" sz="2000" spc="5" dirty="0" smtClean="0"/>
              <a:t>е</a:t>
            </a:r>
            <a:r>
              <a:rPr lang="ru-RU" sz="2000" dirty="0" smtClean="0"/>
              <a:t> </a:t>
            </a:r>
            <a:r>
              <a:rPr lang="ru-RU" sz="2000" spc="5" dirty="0" smtClean="0"/>
              <a:t>с</a:t>
            </a:r>
            <a:r>
              <a:rPr lang="ru-RU" sz="2000" spc="-10" dirty="0" smtClean="0"/>
              <a:t>о</a:t>
            </a:r>
            <a:r>
              <a:rPr lang="ru-RU" sz="2000" spc="-25" dirty="0" smtClean="0"/>
              <a:t>зд</a:t>
            </a:r>
            <a:r>
              <a:rPr lang="ru-RU" sz="2000" spc="5" dirty="0" smtClean="0"/>
              <a:t>а</a:t>
            </a:r>
            <a:r>
              <a:rPr lang="ru-RU" sz="2000" spc="-15" dirty="0" smtClean="0"/>
              <a:t>н</a:t>
            </a:r>
            <a:r>
              <a:rPr lang="ru-RU" sz="2000" spc="10" dirty="0" smtClean="0"/>
              <a:t>и</a:t>
            </a:r>
            <a:r>
              <a:rPr lang="ru-RU" sz="2000" spc="5" dirty="0" smtClean="0"/>
              <a:t>я</a:t>
            </a:r>
            <a:r>
              <a:rPr lang="ru-RU" sz="2000" dirty="0" smtClean="0"/>
              <a:t> </a:t>
            </a:r>
            <a:r>
              <a:rPr lang="ru-RU" sz="2000" spc="10" dirty="0" smtClean="0"/>
              <a:t>н</a:t>
            </a:r>
            <a:r>
              <a:rPr lang="ru-RU" sz="2000" spc="-10" dirty="0" smtClean="0"/>
              <a:t>о</a:t>
            </a:r>
            <a:r>
              <a:rPr lang="ru-RU" sz="2000" spc="5" dirty="0" smtClean="0"/>
              <a:t>в</a:t>
            </a:r>
            <a:r>
              <a:rPr lang="ru-RU" sz="2000" spc="-30" dirty="0" smtClean="0"/>
              <a:t>ы</a:t>
            </a:r>
            <a:r>
              <a:rPr lang="ru-RU" sz="2000" spc="5" dirty="0" smtClean="0"/>
              <a:t>х</a:t>
            </a:r>
            <a:r>
              <a:rPr lang="ru-RU" sz="2000" dirty="0" smtClean="0"/>
              <a:t> </a:t>
            </a:r>
            <a:r>
              <a:rPr lang="ru-RU" sz="2000" spc="5" dirty="0" smtClean="0"/>
              <a:t>ф</a:t>
            </a:r>
            <a:r>
              <a:rPr lang="ru-RU" sz="2000" spc="-5" dirty="0" smtClean="0"/>
              <a:t>о</a:t>
            </a:r>
            <a:r>
              <a:rPr lang="ru-RU" sz="2000" spc="-10" dirty="0" smtClean="0"/>
              <a:t>р</a:t>
            </a:r>
            <a:r>
              <a:rPr lang="ru-RU" sz="2000" spc="5" dirty="0" smtClean="0"/>
              <a:t>м</a:t>
            </a:r>
            <a:r>
              <a:rPr lang="ru-RU" sz="2000" dirty="0" smtClean="0"/>
              <a:t> </a:t>
            </a:r>
            <a:r>
              <a:rPr lang="ru-RU" sz="2000" spc="5" dirty="0" smtClean="0"/>
              <a:t>с</a:t>
            </a:r>
            <a:r>
              <a:rPr lang="ru-RU" sz="2000" spc="-10" dirty="0" smtClean="0"/>
              <a:t>о</a:t>
            </a:r>
            <a:r>
              <a:rPr lang="ru-RU" sz="2000" spc="-40" dirty="0" smtClean="0"/>
              <a:t>в</a:t>
            </a:r>
            <a:r>
              <a:rPr lang="ru-RU" sz="2000" spc="5" dirty="0" smtClean="0"/>
              <a:t>м</a:t>
            </a:r>
            <a:r>
              <a:rPr lang="ru-RU" sz="2000" spc="30" dirty="0" smtClean="0"/>
              <a:t>е</a:t>
            </a:r>
            <a:r>
              <a:rPr lang="ru-RU" sz="2000" spc="-20" dirty="0" smtClean="0"/>
              <a:t>с</a:t>
            </a:r>
            <a:r>
              <a:rPr lang="ru-RU" sz="2000" spc="10" dirty="0" smtClean="0"/>
              <a:t>тн</a:t>
            </a:r>
            <a:r>
              <a:rPr lang="ru-RU" sz="2000" spc="-35" dirty="0" smtClean="0"/>
              <a:t>о</a:t>
            </a:r>
            <a:r>
              <a:rPr lang="ru-RU" sz="2000" spc="5" dirty="0" smtClean="0"/>
              <a:t>й</a:t>
            </a:r>
            <a:r>
              <a:rPr lang="ru-RU" sz="2000" dirty="0" smtClean="0"/>
              <a:t> </a:t>
            </a:r>
            <a:r>
              <a:rPr lang="ru-RU" sz="2000" spc="-25" dirty="0" smtClean="0"/>
              <a:t>д</a:t>
            </a:r>
            <a:r>
              <a:rPr lang="ru-RU" sz="2000" spc="5" dirty="0" smtClean="0"/>
              <a:t>е</a:t>
            </a:r>
            <a:r>
              <a:rPr lang="ru-RU" sz="2000" spc="-20" dirty="0" smtClean="0"/>
              <a:t>я</a:t>
            </a:r>
            <a:r>
              <a:rPr lang="ru-RU" sz="2000" spc="10" dirty="0" smtClean="0"/>
              <a:t>т</a:t>
            </a:r>
            <a:r>
              <a:rPr lang="ru-RU" sz="2000" spc="5" dirty="0" smtClean="0"/>
              <a:t>е</a:t>
            </a:r>
            <a:r>
              <a:rPr lang="ru-RU" sz="2000" spc="-5" dirty="0" smtClean="0"/>
              <a:t>л</a:t>
            </a:r>
            <a:r>
              <a:rPr lang="ru-RU" sz="2000" spc="-15" dirty="0" smtClean="0"/>
              <a:t>ь</a:t>
            </a:r>
            <a:r>
              <a:rPr lang="ru-RU" sz="2000" spc="10" dirty="0" smtClean="0"/>
              <a:t>н</a:t>
            </a:r>
            <a:r>
              <a:rPr lang="ru-RU" sz="2000" spc="35" dirty="0" smtClean="0"/>
              <a:t>о</a:t>
            </a:r>
            <a:r>
              <a:rPr lang="ru-RU" sz="2000" spc="-20" dirty="0" smtClean="0"/>
              <a:t>с</a:t>
            </a:r>
            <a:r>
              <a:rPr lang="ru-RU" sz="2000" spc="-10" dirty="0" smtClean="0"/>
              <a:t>т</a:t>
            </a:r>
            <a:r>
              <a:rPr lang="ru-RU" sz="2000" spc="5" dirty="0" smtClean="0"/>
              <a:t>и</a:t>
            </a:r>
            <a:r>
              <a:rPr lang="ru-RU" sz="2000" dirty="0" smtClean="0"/>
              <a:t> </a:t>
            </a:r>
            <a:r>
              <a:rPr lang="ru-RU" sz="2000" spc="-25" dirty="0" smtClean="0"/>
              <a:t>д</a:t>
            </a:r>
            <a:r>
              <a:rPr lang="ru-RU" sz="2000" spc="-20" dirty="0" smtClean="0"/>
              <a:t>е</a:t>
            </a:r>
            <a:r>
              <a:rPr lang="ru-RU" sz="2000" spc="10" dirty="0" smtClean="0"/>
              <a:t>т</a:t>
            </a:r>
            <a:r>
              <a:rPr lang="ru-RU" sz="2000" spc="-20" dirty="0" smtClean="0"/>
              <a:t>е</a:t>
            </a:r>
            <a:r>
              <a:rPr lang="ru-RU" sz="2000" spc="5" dirty="0" smtClean="0"/>
              <a:t>й</a:t>
            </a:r>
            <a:r>
              <a:rPr lang="ru-RU" sz="2000" dirty="0" smtClean="0"/>
              <a:t> </a:t>
            </a:r>
            <a:r>
              <a:rPr sz="2000" spc="5" dirty="0" smtClean="0"/>
              <a:t>и</a:t>
            </a:r>
            <a:r>
              <a:rPr sz="2000" dirty="0" smtClean="0"/>
              <a:t> </a:t>
            </a:r>
            <a:r>
              <a:rPr sz="2000" spc="5" dirty="0"/>
              <a:t>взрослых</a:t>
            </a:r>
            <a:r>
              <a:rPr sz="2000" spc="-40" dirty="0"/>
              <a:t> </a:t>
            </a:r>
            <a:r>
              <a:rPr sz="2000" dirty="0"/>
              <a:t>(например,</a:t>
            </a:r>
            <a:r>
              <a:rPr sz="2000" spc="-45" dirty="0"/>
              <a:t> </a:t>
            </a:r>
            <a:r>
              <a:rPr sz="2000" spc="-15" dirty="0"/>
              <a:t>школьного</a:t>
            </a:r>
            <a:r>
              <a:rPr sz="2000" spc="-60" dirty="0"/>
              <a:t> </a:t>
            </a:r>
            <a:r>
              <a:rPr sz="2000" dirty="0"/>
              <a:t>медиацентра;</a:t>
            </a:r>
            <a:r>
              <a:rPr sz="2000" spc="-70" dirty="0"/>
              <a:t> </a:t>
            </a:r>
            <a:r>
              <a:rPr sz="2000" spc="5" dirty="0"/>
              <a:t>сбора</a:t>
            </a:r>
            <a:r>
              <a:rPr sz="2000" spc="-25" dirty="0"/>
              <a:t> </a:t>
            </a:r>
            <a:r>
              <a:rPr sz="2000" spc="-15" dirty="0"/>
              <a:t>школьного</a:t>
            </a:r>
            <a:r>
              <a:rPr sz="2000" spc="-40" dirty="0"/>
              <a:t> </a:t>
            </a:r>
            <a:r>
              <a:rPr sz="2000" dirty="0"/>
              <a:t>актива;</a:t>
            </a:r>
            <a:r>
              <a:rPr sz="2000" spc="-90" dirty="0"/>
              <a:t> </a:t>
            </a:r>
            <a:r>
              <a:rPr sz="2000" spc="-5" dirty="0"/>
              <a:t>выездного</a:t>
            </a:r>
            <a:r>
              <a:rPr sz="2000" spc="-40" dirty="0"/>
              <a:t> </a:t>
            </a:r>
            <a:r>
              <a:rPr sz="2000" spc="-15" dirty="0"/>
              <a:t>палаточного</a:t>
            </a:r>
            <a:r>
              <a:rPr sz="2000" spc="-60" dirty="0"/>
              <a:t> </a:t>
            </a:r>
            <a:r>
              <a:rPr sz="2000" dirty="0"/>
              <a:t>лагеря</a:t>
            </a:r>
            <a:r>
              <a:rPr sz="2000" spc="-30" dirty="0"/>
              <a:t> </a:t>
            </a:r>
            <a:r>
              <a:rPr sz="2000" spc="5" dirty="0"/>
              <a:t>и</a:t>
            </a:r>
            <a:r>
              <a:rPr sz="2000" dirty="0"/>
              <a:t> </a:t>
            </a:r>
            <a:r>
              <a:rPr sz="2000" spc="-15" dirty="0"/>
              <a:t>т.п.);</a:t>
            </a:r>
          </a:p>
          <a:p>
            <a:pPr marL="241300" marR="5080" indent="-228600">
              <a:spcBef>
                <a:spcPts val="100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2000" spc="-5" dirty="0"/>
              <a:t>участие</a:t>
            </a:r>
            <a:r>
              <a:rPr sz="2000" spc="65" dirty="0"/>
              <a:t> </a:t>
            </a:r>
            <a:r>
              <a:rPr sz="2000" spc="5" dirty="0"/>
              <a:t>в</a:t>
            </a:r>
            <a:r>
              <a:rPr sz="2000" spc="55" dirty="0"/>
              <a:t> </a:t>
            </a:r>
            <a:r>
              <a:rPr sz="2000" spc="-5" dirty="0"/>
              <a:t>проведении</a:t>
            </a:r>
            <a:r>
              <a:rPr sz="2000" spc="25" dirty="0"/>
              <a:t> </a:t>
            </a:r>
            <a:r>
              <a:rPr sz="2000" spc="-5" dirty="0"/>
              <a:t>педагогических</a:t>
            </a:r>
            <a:r>
              <a:rPr sz="2000" spc="75" dirty="0"/>
              <a:t> </a:t>
            </a:r>
            <a:r>
              <a:rPr sz="2000" spc="-10" dirty="0"/>
              <a:t>советов</a:t>
            </a:r>
            <a:r>
              <a:rPr sz="2000" spc="60" dirty="0"/>
              <a:t> </a:t>
            </a:r>
            <a:r>
              <a:rPr sz="2000" spc="-5" dirty="0"/>
              <a:t>или</a:t>
            </a:r>
            <a:r>
              <a:rPr sz="2000" spc="70" dirty="0"/>
              <a:t> </a:t>
            </a:r>
            <a:r>
              <a:rPr sz="2000" spc="-10" dirty="0"/>
              <a:t>заседаний</a:t>
            </a:r>
            <a:r>
              <a:rPr sz="2000" spc="75" dirty="0"/>
              <a:t> </a:t>
            </a:r>
            <a:r>
              <a:rPr sz="2000" spc="5" dirty="0"/>
              <a:t>МО</a:t>
            </a:r>
            <a:r>
              <a:rPr sz="2000" spc="60" dirty="0"/>
              <a:t> </a:t>
            </a:r>
            <a:r>
              <a:rPr sz="2000" spc="-10" dirty="0"/>
              <a:t>учителей-предметников</a:t>
            </a:r>
            <a:r>
              <a:rPr sz="2000" spc="50" dirty="0"/>
              <a:t> </a:t>
            </a:r>
            <a:r>
              <a:rPr sz="2000" spc="5" dirty="0"/>
              <a:t>на</a:t>
            </a:r>
            <a:r>
              <a:rPr sz="2000" spc="50" dirty="0"/>
              <a:t> </a:t>
            </a:r>
            <a:r>
              <a:rPr sz="2000" dirty="0"/>
              <a:t>темы</a:t>
            </a:r>
            <a:r>
              <a:rPr sz="2000" spc="55" dirty="0"/>
              <a:t> </a:t>
            </a:r>
            <a:r>
              <a:rPr sz="2000" spc="-5" dirty="0"/>
              <a:t>реализации</a:t>
            </a:r>
            <a:r>
              <a:rPr sz="2000" spc="70" dirty="0"/>
              <a:t> </a:t>
            </a:r>
            <a:r>
              <a:rPr sz="2000" spc="-5" dirty="0"/>
              <a:t>воспитательного </a:t>
            </a:r>
            <a:r>
              <a:rPr sz="2000" spc="-360" dirty="0"/>
              <a:t> </a:t>
            </a:r>
            <a:r>
              <a:rPr sz="2000" dirty="0"/>
              <a:t>потенциала</a:t>
            </a:r>
            <a:r>
              <a:rPr sz="2000" spc="-80" dirty="0"/>
              <a:t> </a:t>
            </a:r>
            <a:r>
              <a:rPr sz="2000" spc="-10" dirty="0"/>
              <a:t>урока</a:t>
            </a:r>
            <a:r>
              <a:rPr sz="2000" spc="-15" dirty="0"/>
              <a:t> </a:t>
            </a:r>
            <a:r>
              <a:rPr sz="2000" spc="5" dirty="0"/>
              <a:t>и</a:t>
            </a:r>
            <a:r>
              <a:rPr sz="2000" spc="-10" dirty="0"/>
              <a:t> </a:t>
            </a:r>
            <a:r>
              <a:rPr sz="2000" spc="-5" dirty="0"/>
              <a:t>отдельных</a:t>
            </a:r>
            <a:r>
              <a:rPr sz="2000" spc="-25" dirty="0"/>
              <a:t> </a:t>
            </a:r>
            <a:r>
              <a:rPr sz="2000" spc="-5" dirty="0"/>
              <a:t>учебных</a:t>
            </a:r>
            <a:r>
              <a:rPr sz="2000" spc="-25" dirty="0"/>
              <a:t> </a:t>
            </a:r>
            <a:r>
              <a:rPr sz="2000" dirty="0"/>
              <a:t>предметов;</a:t>
            </a:r>
          </a:p>
          <a:p>
            <a:pPr marL="241300" marR="6350" indent="-228600">
              <a:spcBef>
                <a:spcPts val="98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2000" spc="-5" dirty="0"/>
              <a:t>развитие</a:t>
            </a:r>
            <a:r>
              <a:rPr sz="2000" spc="185" dirty="0"/>
              <a:t> </a:t>
            </a:r>
            <a:r>
              <a:rPr sz="2000" spc="-10" dirty="0"/>
              <a:t>предметно-эстетической</a:t>
            </a:r>
            <a:r>
              <a:rPr sz="2000" spc="220" dirty="0"/>
              <a:t> </a:t>
            </a:r>
            <a:r>
              <a:rPr sz="2000" spc="-10" dirty="0"/>
              <a:t>среды</a:t>
            </a:r>
            <a:r>
              <a:rPr sz="2000" spc="200" dirty="0"/>
              <a:t> </a:t>
            </a:r>
            <a:r>
              <a:rPr sz="2000" spc="-20" dirty="0"/>
              <a:t>школы,</a:t>
            </a:r>
            <a:r>
              <a:rPr sz="2000" spc="175" dirty="0"/>
              <a:t> </a:t>
            </a:r>
            <a:r>
              <a:rPr sz="2000" dirty="0"/>
              <a:t>центров</a:t>
            </a:r>
            <a:r>
              <a:rPr sz="2000" spc="220" dirty="0"/>
              <a:t> </a:t>
            </a:r>
            <a:r>
              <a:rPr sz="2000" spc="-5" dirty="0"/>
              <a:t>детских</a:t>
            </a:r>
            <a:r>
              <a:rPr sz="2000" spc="200" dirty="0"/>
              <a:t> </a:t>
            </a:r>
            <a:r>
              <a:rPr sz="2000" spc="-10" dirty="0"/>
              <a:t>инициатив</a:t>
            </a:r>
            <a:r>
              <a:rPr sz="2000" spc="190" dirty="0"/>
              <a:t> </a:t>
            </a:r>
            <a:r>
              <a:rPr sz="2000" spc="5" dirty="0"/>
              <a:t>и</a:t>
            </a:r>
            <a:r>
              <a:rPr sz="2000" spc="215" dirty="0"/>
              <a:t> </a:t>
            </a:r>
            <a:r>
              <a:rPr sz="2000" spc="-10" dirty="0"/>
              <a:t>др.</a:t>
            </a:r>
            <a:r>
              <a:rPr sz="2000" spc="190" dirty="0"/>
              <a:t> </a:t>
            </a:r>
            <a:r>
              <a:rPr sz="2000" spc="-15" dirty="0"/>
              <a:t>компонентов</a:t>
            </a:r>
            <a:r>
              <a:rPr sz="2000" spc="190" dirty="0"/>
              <a:t> </a:t>
            </a:r>
            <a:r>
              <a:rPr sz="2000" spc="-5" dirty="0"/>
              <a:t>воспитательной</a:t>
            </a:r>
            <a:r>
              <a:rPr sz="2000" spc="229" dirty="0"/>
              <a:t> </a:t>
            </a:r>
            <a:r>
              <a:rPr sz="2000" spc="-10" dirty="0"/>
              <a:t>среды</a:t>
            </a:r>
            <a:r>
              <a:rPr sz="2000" spc="175" dirty="0"/>
              <a:t> </a:t>
            </a:r>
            <a:r>
              <a:rPr sz="2000" spc="-20" dirty="0"/>
              <a:t>школы</a:t>
            </a:r>
            <a:r>
              <a:rPr sz="2000" spc="200" dirty="0"/>
              <a:t> </a:t>
            </a:r>
            <a:r>
              <a:rPr sz="2000" dirty="0"/>
              <a:t>через </a:t>
            </a:r>
            <a:r>
              <a:rPr sz="2000" spc="-360" dirty="0"/>
              <a:t> </a:t>
            </a:r>
            <a:r>
              <a:rPr sz="2000" spc="-5" dirty="0"/>
              <a:t>привлечение</a:t>
            </a:r>
            <a:r>
              <a:rPr sz="2000" spc="-80" dirty="0"/>
              <a:t> </a:t>
            </a:r>
            <a:r>
              <a:rPr sz="2000" spc="-10" dirty="0"/>
              <a:t>обучающихся,</a:t>
            </a:r>
            <a:r>
              <a:rPr sz="2000" spc="-50" dirty="0"/>
              <a:t> </a:t>
            </a:r>
            <a:r>
              <a:rPr sz="2000" spc="5" dirty="0"/>
              <a:t>с</a:t>
            </a:r>
            <a:r>
              <a:rPr sz="2000" spc="-15" dirty="0"/>
              <a:t> </a:t>
            </a:r>
            <a:r>
              <a:rPr sz="2000" spc="-10" dirty="0"/>
              <a:t>учетом </a:t>
            </a:r>
            <a:r>
              <a:rPr sz="2000" spc="5" dirty="0"/>
              <a:t>ценностей,</a:t>
            </a:r>
            <a:r>
              <a:rPr sz="2000" spc="-75" dirty="0"/>
              <a:t> </a:t>
            </a:r>
            <a:r>
              <a:rPr sz="2000" dirty="0"/>
              <a:t>нормы</a:t>
            </a:r>
            <a:r>
              <a:rPr sz="2000" spc="-45" dirty="0"/>
              <a:t> </a:t>
            </a:r>
            <a:r>
              <a:rPr sz="2000" spc="5" dirty="0"/>
              <a:t>и</a:t>
            </a:r>
            <a:r>
              <a:rPr sz="2000" spc="-10" dirty="0"/>
              <a:t> </a:t>
            </a:r>
            <a:r>
              <a:rPr sz="2000" spc="5" dirty="0" err="1"/>
              <a:t>традиции</a:t>
            </a:r>
            <a:r>
              <a:rPr sz="2000" spc="-100" dirty="0"/>
              <a:t> </a:t>
            </a:r>
            <a:r>
              <a:rPr sz="2000" spc="-15" dirty="0" err="1" smtClean="0"/>
              <a:t>школы</a:t>
            </a:r>
            <a:r>
              <a:rPr lang="ru-RU" sz="2000" spc="-15" dirty="0" smtClean="0"/>
              <a:t>;</a:t>
            </a:r>
            <a:endParaRPr sz="2000" spc="-15" dirty="0"/>
          </a:p>
          <a:p>
            <a:pPr marL="241300" indent="-228600">
              <a:spcBef>
                <a:spcPts val="660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2000" dirty="0"/>
              <a:t>осуществление</a:t>
            </a:r>
            <a:r>
              <a:rPr sz="2000" spc="240" dirty="0"/>
              <a:t> </a:t>
            </a:r>
            <a:r>
              <a:rPr sz="2000" spc="-10" dirty="0"/>
              <a:t>взаимодействия</a:t>
            </a:r>
            <a:r>
              <a:rPr sz="2000" spc="245" dirty="0"/>
              <a:t> </a:t>
            </a:r>
            <a:r>
              <a:rPr sz="2000" spc="5" dirty="0"/>
              <a:t>с</a:t>
            </a:r>
            <a:r>
              <a:rPr sz="2000" spc="235" dirty="0"/>
              <a:t> </a:t>
            </a:r>
            <a:r>
              <a:rPr sz="2000" spc="-5" dirty="0"/>
              <a:t>различными</a:t>
            </a:r>
            <a:r>
              <a:rPr sz="2000" spc="275" dirty="0"/>
              <a:t> </a:t>
            </a:r>
            <a:r>
              <a:rPr sz="2000" spc="-5" dirty="0"/>
              <a:t>общественными</a:t>
            </a:r>
            <a:r>
              <a:rPr sz="2000" spc="265" dirty="0"/>
              <a:t> </a:t>
            </a:r>
            <a:r>
              <a:rPr sz="2000" spc="-10" dirty="0"/>
              <a:t>организациями</a:t>
            </a:r>
            <a:r>
              <a:rPr sz="2000" spc="250" dirty="0"/>
              <a:t> </a:t>
            </a:r>
            <a:r>
              <a:rPr sz="2000" spc="10" dirty="0"/>
              <a:t>по</a:t>
            </a:r>
            <a:r>
              <a:rPr sz="2000" spc="225" dirty="0"/>
              <a:t> </a:t>
            </a:r>
            <a:r>
              <a:rPr sz="2000" spc="-5" dirty="0"/>
              <a:t>предупреждению</a:t>
            </a:r>
            <a:r>
              <a:rPr sz="2000" spc="245" dirty="0"/>
              <a:t> </a:t>
            </a:r>
            <a:r>
              <a:rPr sz="2000" spc="-15" dirty="0"/>
              <a:t>негативного</a:t>
            </a:r>
            <a:r>
              <a:rPr sz="2000" spc="250" dirty="0"/>
              <a:t> </a:t>
            </a:r>
            <a:r>
              <a:rPr sz="2000" spc="5" dirty="0"/>
              <a:t>и</a:t>
            </a:r>
            <a:r>
              <a:rPr sz="2000" spc="245" dirty="0"/>
              <a:t> </a:t>
            </a:r>
            <a:r>
              <a:rPr sz="2000" spc="-10" dirty="0" err="1" smtClean="0"/>
              <a:t>противоправного</a:t>
            </a:r>
            <a:r>
              <a:rPr lang="ru-RU" sz="2000" spc="-10" dirty="0" smtClean="0"/>
              <a:t> </a:t>
            </a:r>
            <a:r>
              <a:rPr sz="2000" spc="10" dirty="0" err="1" smtClean="0"/>
              <a:t>п</a:t>
            </a:r>
            <a:r>
              <a:rPr sz="2000" spc="-10" dirty="0" err="1" smtClean="0"/>
              <a:t>о</a:t>
            </a:r>
            <a:r>
              <a:rPr sz="2000" spc="5" dirty="0" err="1" smtClean="0"/>
              <a:t>в</a:t>
            </a:r>
            <a:r>
              <a:rPr sz="2000" spc="-20" dirty="0" err="1" smtClean="0"/>
              <a:t>е</a:t>
            </a:r>
            <a:r>
              <a:rPr sz="2000" spc="5" dirty="0" err="1" smtClean="0"/>
              <a:t>ден</a:t>
            </a:r>
            <a:r>
              <a:rPr sz="2000" spc="10" dirty="0" err="1" smtClean="0"/>
              <a:t>и</a:t>
            </a:r>
            <a:r>
              <a:rPr sz="2000" spc="5" dirty="0" err="1" smtClean="0"/>
              <a:t>я</a:t>
            </a:r>
            <a:r>
              <a:rPr sz="2000" spc="-85" dirty="0" smtClean="0"/>
              <a:t> </a:t>
            </a:r>
            <a:r>
              <a:rPr sz="2000" spc="-5" dirty="0" err="1"/>
              <a:t>о</a:t>
            </a:r>
            <a:r>
              <a:rPr sz="2000" spc="-45" dirty="0" err="1"/>
              <a:t>б</a:t>
            </a:r>
            <a:r>
              <a:rPr sz="2000" spc="-30" dirty="0" err="1"/>
              <a:t>у</a:t>
            </a:r>
            <a:r>
              <a:rPr sz="2000" spc="10" dirty="0" err="1"/>
              <a:t>ч</a:t>
            </a:r>
            <a:r>
              <a:rPr sz="2000" spc="5" dirty="0" err="1"/>
              <a:t>аю</a:t>
            </a:r>
            <a:r>
              <a:rPr sz="2000" spc="20" dirty="0" err="1"/>
              <a:t>щ</a:t>
            </a:r>
            <a:r>
              <a:rPr sz="2000" spc="10" dirty="0" err="1"/>
              <a:t>и</a:t>
            </a:r>
            <a:r>
              <a:rPr sz="2000" spc="-30" dirty="0" err="1"/>
              <a:t>х</a:t>
            </a:r>
            <a:r>
              <a:rPr sz="2000" spc="5" dirty="0" err="1"/>
              <a:t>с</a:t>
            </a:r>
            <a:r>
              <a:rPr sz="2000" spc="-15" dirty="0" err="1"/>
              <a:t>я</a:t>
            </a:r>
            <a:r>
              <a:rPr sz="2000" dirty="0" smtClean="0"/>
              <a:t>;</a:t>
            </a:r>
            <a:endParaRPr sz="2000" dirty="0"/>
          </a:p>
          <a:p>
            <a:pPr marL="241300" indent="-228600">
              <a:spcBef>
                <a:spcPts val="625"/>
              </a:spcBef>
              <a:buFont typeface="Wingdings"/>
              <a:buChar char=""/>
              <a:tabLst>
                <a:tab pos="240665" algn="l"/>
                <a:tab pos="241300" algn="l"/>
              </a:tabLst>
            </a:pPr>
            <a:r>
              <a:rPr sz="2000" spc="5" dirty="0"/>
              <a:t>осуществляет</a:t>
            </a:r>
            <a:r>
              <a:rPr sz="2000" spc="-75" dirty="0"/>
              <a:t> </a:t>
            </a:r>
            <a:r>
              <a:rPr sz="2000" spc="-5" dirty="0"/>
              <a:t>взаимодействие</a:t>
            </a:r>
            <a:r>
              <a:rPr sz="2000" spc="-80" dirty="0"/>
              <a:t> </a:t>
            </a:r>
            <a:r>
              <a:rPr sz="2000" spc="5" dirty="0"/>
              <a:t>с</a:t>
            </a:r>
            <a:r>
              <a:rPr sz="2000" dirty="0"/>
              <a:t> </a:t>
            </a:r>
            <a:r>
              <a:rPr sz="2000" spc="-5" dirty="0"/>
              <a:t>родителями</a:t>
            </a:r>
            <a:r>
              <a:rPr sz="2000" b="1" spc="-5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62200" y="2971800"/>
            <a:ext cx="7086600" cy="8431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5400" spc="-20" dirty="0" smtClean="0"/>
              <a:t>Спасибо за внимание!</a:t>
            </a:r>
            <a:endParaRPr sz="5400" spc="-20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1" y="304800"/>
            <a:ext cx="42672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312877"/>
            <a:ext cx="8582025" cy="129921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4750"/>
              </a:lnSpc>
              <a:spcBef>
                <a:spcPts val="695"/>
              </a:spcBef>
            </a:pPr>
            <a:r>
              <a:rPr spc="-5" dirty="0"/>
              <a:t>Задание:</a:t>
            </a:r>
            <a:r>
              <a:rPr dirty="0"/>
              <a:t> </a:t>
            </a:r>
            <a:r>
              <a:rPr b="0" spc="-25" dirty="0">
                <a:latin typeface="Times New Roman"/>
                <a:cs typeface="Times New Roman"/>
              </a:rPr>
              <a:t>предложить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свое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решение </a:t>
            </a:r>
            <a:r>
              <a:rPr b="0" spc="-108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по </a:t>
            </a:r>
            <a:r>
              <a:rPr b="0" spc="-30" dirty="0">
                <a:latin typeface="Times New Roman"/>
                <a:cs typeface="Times New Roman"/>
              </a:rPr>
              <a:t>предложенному</a:t>
            </a:r>
            <a:r>
              <a:rPr b="0" spc="25" dirty="0">
                <a:latin typeface="Times New Roman"/>
                <a:cs typeface="Times New Roman"/>
              </a:rPr>
              <a:t> </a:t>
            </a:r>
            <a:r>
              <a:rPr b="0" spc="-100" dirty="0">
                <a:latin typeface="Times New Roman"/>
                <a:cs typeface="Times New Roman"/>
              </a:rPr>
              <a:t>кейсу.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723339"/>
            <a:ext cx="10360660" cy="424307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750"/>
              </a:spcBef>
            </a:pPr>
            <a:r>
              <a:rPr sz="2800" b="1" spc="-10" dirty="0">
                <a:latin typeface="Times New Roman"/>
                <a:cs typeface="Times New Roman"/>
              </a:rPr>
              <a:t>Алгоритм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решения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кейсового </a:t>
            </a:r>
            <a:r>
              <a:rPr sz="2800" b="1" dirty="0">
                <a:latin typeface="Times New Roman"/>
                <a:cs typeface="Times New Roman"/>
              </a:rPr>
              <a:t>задания:</a:t>
            </a:r>
            <a:endParaRPr sz="2800" dirty="0">
              <a:latin typeface="Times New Roman"/>
              <a:cs typeface="Times New Roman"/>
            </a:endParaRPr>
          </a:p>
          <a:p>
            <a:pPr marL="368935" indent="-356870" algn="just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69570" algn="l"/>
              </a:tabLst>
            </a:pPr>
            <a:r>
              <a:rPr sz="2800" spc="5" dirty="0">
                <a:latin typeface="Times New Roman"/>
                <a:cs typeface="Times New Roman"/>
              </a:rPr>
              <a:t>Анализ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ситуации.</a:t>
            </a:r>
            <a:endParaRPr sz="280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ts val="3030"/>
              </a:lnSpc>
              <a:spcBef>
                <a:spcPts val="1045"/>
              </a:spcBef>
              <a:buAutoNum type="arabicPeriod"/>
              <a:tabLst>
                <a:tab pos="403225" algn="l"/>
              </a:tabLst>
            </a:pPr>
            <a:r>
              <a:rPr sz="2800" spc="5" dirty="0">
                <a:latin typeface="Times New Roman"/>
                <a:cs typeface="Times New Roman"/>
              </a:rPr>
              <a:t>Сбор </a:t>
            </a:r>
            <a:r>
              <a:rPr sz="2800" spc="-5" dirty="0">
                <a:latin typeface="Times New Roman"/>
                <a:cs typeface="Times New Roman"/>
              </a:rPr>
              <a:t>идей </a:t>
            </a:r>
            <a:r>
              <a:rPr sz="2800" dirty="0">
                <a:latin typeface="Times New Roman"/>
                <a:cs typeface="Times New Roman"/>
              </a:rPr>
              <a:t>в режиме </a:t>
            </a:r>
            <a:r>
              <a:rPr sz="2800" spc="-20" dirty="0">
                <a:latin typeface="Times New Roman"/>
                <a:cs typeface="Times New Roman"/>
              </a:rPr>
              <a:t>«мозгового </a:t>
            </a:r>
            <a:r>
              <a:rPr sz="2800" spc="-15" dirty="0">
                <a:latin typeface="Times New Roman"/>
                <a:cs typeface="Times New Roman"/>
              </a:rPr>
              <a:t>штурма». </a:t>
            </a:r>
            <a:r>
              <a:rPr sz="2800" spc="-10" dirty="0">
                <a:latin typeface="Times New Roman"/>
                <a:cs typeface="Times New Roman"/>
              </a:rPr>
              <a:t>Обсуждение </a:t>
            </a:r>
            <a:r>
              <a:rPr sz="2800" spc="5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выбор 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наиболее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эффективного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решения.</a:t>
            </a:r>
            <a:endParaRPr sz="2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960"/>
              </a:spcBef>
              <a:buAutoNum type="arabicPeriod"/>
              <a:tabLst>
                <a:tab pos="655955" algn="l"/>
              </a:tabLst>
            </a:pPr>
            <a:r>
              <a:rPr sz="2800" spc="-15" dirty="0">
                <a:latin typeface="Times New Roman"/>
                <a:cs typeface="Times New Roman"/>
              </a:rPr>
              <a:t>Обсуждение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рисков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предлагаемого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решения</a:t>
            </a:r>
            <a:r>
              <a:rPr sz="2800" dirty="0">
                <a:latin typeface="Times New Roman"/>
                <a:cs typeface="Times New Roman"/>
              </a:rPr>
              <a:t> (с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какими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проблемами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можно</a:t>
            </a:r>
            <a:r>
              <a:rPr sz="2800" spc="-10" dirty="0">
                <a:latin typeface="Times New Roman"/>
                <a:cs typeface="Times New Roman"/>
              </a:rPr>
              <a:t> столкнуться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реализации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предлагаемого 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решения)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способов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их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минимизации.</a:t>
            </a:r>
            <a:endParaRPr sz="2800" dirty="0">
              <a:latin typeface="Times New Roman"/>
              <a:cs typeface="Times New Roman"/>
            </a:endParaRPr>
          </a:p>
          <a:p>
            <a:pPr marL="368935" indent="-356870" algn="just">
              <a:lnSpc>
                <a:spcPct val="100000"/>
              </a:lnSpc>
              <a:spcBef>
                <a:spcPts val="650"/>
              </a:spcBef>
              <a:buAutoNum type="arabicPeriod"/>
              <a:tabLst>
                <a:tab pos="369570" algn="l"/>
              </a:tabLst>
            </a:pPr>
            <a:r>
              <a:rPr sz="2800" spc="-30" dirty="0">
                <a:latin typeface="Times New Roman"/>
                <a:cs typeface="Times New Roman"/>
              </a:rPr>
              <a:t>Подготовка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выступления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от</a:t>
            </a:r>
            <a:r>
              <a:rPr sz="2800" spc="-5" dirty="0">
                <a:latin typeface="Times New Roman"/>
                <a:cs typeface="Times New Roman"/>
              </a:rPr>
              <a:t> группы.</a:t>
            </a:r>
            <a:endParaRPr sz="2800" dirty="0">
              <a:latin typeface="Times New Roman"/>
              <a:cs typeface="Times New Roman"/>
            </a:endParaRPr>
          </a:p>
          <a:p>
            <a:pPr marL="5881370" algn="just">
              <a:lnSpc>
                <a:spcPct val="100000"/>
              </a:lnSpc>
              <a:spcBef>
                <a:spcPts val="675"/>
              </a:spcBef>
            </a:pPr>
            <a:r>
              <a:rPr sz="2800" b="1" spc="5" dirty="0">
                <a:latin typeface="Times New Roman"/>
                <a:cs typeface="Times New Roman"/>
              </a:rPr>
              <a:t>Время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на </a:t>
            </a:r>
            <a:r>
              <a:rPr sz="2800" b="1" spc="-20" dirty="0">
                <a:latin typeface="Times New Roman"/>
                <a:cs typeface="Times New Roman"/>
              </a:rPr>
              <a:t>работу</a:t>
            </a:r>
            <a:r>
              <a:rPr sz="2800" b="1" spc="-40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–</a:t>
            </a:r>
            <a:r>
              <a:rPr sz="2800" b="1" spc="-10" dirty="0">
                <a:latin typeface="Times New Roman"/>
                <a:cs typeface="Times New Roman"/>
              </a:rPr>
              <a:t> </a:t>
            </a:r>
            <a:r>
              <a:rPr sz="2800" b="1" spc="5" dirty="0">
                <a:latin typeface="Times New Roman"/>
                <a:cs typeface="Times New Roman"/>
              </a:rPr>
              <a:t>20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минут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48334" y="873074"/>
            <a:ext cx="10284460" cy="480568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0795" algn="ctr">
              <a:lnSpc>
                <a:spcPts val="3195"/>
              </a:lnSpc>
              <a:spcBef>
                <a:spcPts val="110"/>
              </a:spcBef>
            </a:pPr>
            <a:r>
              <a:rPr sz="2800" i="1" spc="-5" dirty="0">
                <a:latin typeface="Times New Roman"/>
                <a:cs typeface="Times New Roman"/>
              </a:rPr>
              <a:t>Задача</a:t>
            </a:r>
            <a:r>
              <a:rPr sz="2800" i="1" spc="-4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Times New Roman"/>
                <a:cs typeface="Times New Roman"/>
              </a:rPr>
              <a:t>советников</a:t>
            </a:r>
            <a:r>
              <a:rPr sz="2800" i="1" spc="-100" dirty="0">
                <a:latin typeface="Times New Roman"/>
                <a:cs typeface="Times New Roman"/>
              </a:rPr>
              <a:t> </a:t>
            </a:r>
            <a:r>
              <a:rPr sz="2800" i="1" spc="5" dirty="0">
                <a:latin typeface="Times New Roman"/>
                <a:cs typeface="Times New Roman"/>
              </a:rPr>
              <a:t>по</a:t>
            </a:r>
            <a:r>
              <a:rPr sz="2800" i="1" spc="-20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воспитанию</a:t>
            </a:r>
            <a:r>
              <a:rPr sz="2800" i="1" spc="-4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-</a:t>
            </a:r>
            <a:r>
              <a:rPr sz="2800" i="1" spc="20" dirty="0">
                <a:latin typeface="Times New Roman"/>
                <a:cs typeface="Times New Roman"/>
              </a:rPr>
              <a:t> </a:t>
            </a:r>
            <a:r>
              <a:rPr sz="2800" i="1" spc="-25" dirty="0">
                <a:latin typeface="Times New Roman"/>
                <a:cs typeface="Times New Roman"/>
              </a:rPr>
              <a:t>помочь</a:t>
            </a:r>
            <a:r>
              <a:rPr sz="2800" i="1" spc="-60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директору</a:t>
            </a:r>
            <a:endParaRPr sz="28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ts val="3020"/>
              </a:lnSpc>
              <a:spcBef>
                <a:spcPts val="215"/>
              </a:spcBef>
            </a:pPr>
            <a:r>
              <a:rPr sz="2800" i="1" dirty="0">
                <a:latin typeface="Times New Roman"/>
                <a:cs typeface="Times New Roman"/>
              </a:rPr>
              <a:t>«настроить»</a:t>
            </a:r>
            <a:r>
              <a:rPr sz="2800" i="1" spc="-8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воспитательную</a:t>
            </a:r>
            <a:r>
              <a:rPr sz="2800" i="1" spc="-80" dirty="0">
                <a:latin typeface="Times New Roman"/>
                <a:cs typeface="Times New Roman"/>
              </a:rPr>
              <a:t> </a:t>
            </a:r>
            <a:r>
              <a:rPr sz="2800" i="1" spc="-15" dirty="0">
                <a:latin typeface="Times New Roman"/>
                <a:cs typeface="Times New Roman"/>
              </a:rPr>
              <a:t>работу</a:t>
            </a:r>
            <a:r>
              <a:rPr sz="2800" i="1" spc="-4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в</a:t>
            </a:r>
            <a:r>
              <a:rPr sz="2800" i="1" spc="-3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рамках</a:t>
            </a:r>
            <a:r>
              <a:rPr sz="2800" i="1" spc="-8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разрабатываемых </a:t>
            </a:r>
            <a:r>
              <a:rPr sz="2800" i="1" spc="-68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рабочих</a:t>
            </a:r>
            <a:r>
              <a:rPr sz="2800" i="1" spc="-85" dirty="0">
                <a:latin typeface="Times New Roman"/>
                <a:cs typeface="Times New Roman"/>
              </a:rPr>
              <a:t> </a:t>
            </a:r>
            <a:r>
              <a:rPr sz="2800" i="1" spc="5" dirty="0">
                <a:latin typeface="Times New Roman"/>
                <a:cs typeface="Times New Roman"/>
              </a:rPr>
              <a:t>программ</a:t>
            </a:r>
            <a:r>
              <a:rPr sz="2800" i="1" spc="-90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воспитания</a:t>
            </a:r>
            <a:r>
              <a:rPr sz="2800" i="1" spc="-90" dirty="0">
                <a:latin typeface="Times New Roman"/>
                <a:cs typeface="Times New Roman"/>
              </a:rPr>
              <a:t> </a:t>
            </a:r>
            <a:r>
              <a:rPr sz="2800" i="1" spc="5" dirty="0">
                <a:latin typeface="Times New Roman"/>
                <a:cs typeface="Times New Roman"/>
              </a:rPr>
              <a:t>и</a:t>
            </a:r>
            <a:r>
              <a:rPr sz="2800" i="1" spc="10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календарных</a:t>
            </a:r>
            <a:r>
              <a:rPr sz="2800" i="1" spc="-20" dirty="0">
                <a:latin typeface="Times New Roman"/>
                <a:cs typeface="Times New Roman"/>
              </a:rPr>
              <a:t> </a:t>
            </a:r>
            <a:r>
              <a:rPr sz="2800" i="1" spc="5" dirty="0">
                <a:latin typeface="Times New Roman"/>
                <a:cs typeface="Times New Roman"/>
              </a:rPr>
              <a:t>планов</a:t>
            </a:r>
            <a:endParaRPr sz="2800" dirty="0">
              <a:latin typeface="Times New Roman"/>
              <a:cs typeface="Times New Roman"/>
            </a:endParaRPr>
          </a:p>
          <a:p>
            <a:pPr marL="30480" marR="18415" algn="ctr">
              <a:lnSpc>
                <a:spcPts val="3030"/>
              </a:lnSpc>
              <a:spcBef>
                <a:spcPts val="5"/>
              </a:spcBef>
            </a:pPr>
            <a:r>
              <a:rPr sz="2800" i="1" spc="-5" dirty="0">
                <a:latin typeface="Times New Roman"/>
                <a:cs typeface="Times New Roman"/>
              </a:rPr>
              <a:t>воспитательной</a:t>
            </a:r>
            <a:r>
              <a:rPr sz="2800" i="1" spc="-25" dirty="0">
                <a:latin typeface="Times New Roman"/>
                <a:cs typeface="Times New Roman"/>
              </a:rPr>
              <a:t> </a:t>
            </a:r>
            <a:r>
              <a:rPr sz="2800" i="1" spc="-5" dirty="0">
                <a:latin typeface="Times New Roman"/>
                <a:cs typeface="Times New Roman"/>
              </a:rPr>
              <a:t>работы</a:t>
            </a:r>
            <a:r>
              <a:rPr sz="2800" i="1" spc="-70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с</a:t>
            </a:r>
            <a:r>
              <a:rPr sz="2800" i="1" spc="-3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Times New Roman"/>
                <a:cs typeface="Times New Roman"/>
              </a:rPr>
              <a:t>учетом</a:t>
            </a:r>
            <a:r>
              <a:rPr sz="2800" i="1" spc="-3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имеющихся</a:t>
            </a:r>
            <a:r>
              <a:rPr sz="2800" i="1" spc="-95" dirty="0">
                <a:latin typeface="Times New Roman"/>
                <a:cs typeface="Times New Roman"/>
              </a:rPr>
              <a:t> </a:t>
            </a:r>
            <a:r>
              <a:rPr sz="2800" i="1" spc="-10" dirty="0">
                <a:latin typeface="Times New Roman"/>
                <a:cs typeface="Times New Roman"/>
              </a:rPr>
              <a:t>инфраструктурных </a:t>
            </a:r>
            <a:r>
              <a:rPr sz="2800" i="1" spc="-685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Times New Roman"/>
                <a:cs typeface="Times New Roman"/>
              </a:rPr>
              <a:t>ресурсов</a:t>
            </a:r>
            <a:r>
              <a:rPr sz="2800" i="1" spc="-75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и</a:t>
            </a:r>
            <a:r>
              <a:rPr sz="2800" i="1" spc="10" dirty="0">
                <a:latin typeface="Times New Roman"/>
                <a:cs typeface="Times New Roman"/>
              </a:rPr>
              <a:t> </a:t>
            </a:r>
            <a:r>
              <a:rPr sz="2800" i="1" spc="-20" dirty="0">
                <a:latin typeface="Times New Roman"/>
                <a:cs typeface="Times New Roman"/>
              </a:rPr>
              <a:t>человеческого</a:t>
            </a:r>
            <a:r>
              <a:rPr sz="2800" i="1" spc="-90" dirty="0">
                <a:latin typeface="Times New Roman"/>
                <a:cs typeface="Times New Roman"/>
              </a:rPr>
              <a:t> </a:t>
            </a:r>
            <a:r>
              <a:rPr sz="2800" i="1" dirty="0">
                <a:latin typeface="Times New Roman"/>
                <a:cs typeface="Times New Roman"/>
              </a:rPr>
              <a:t>потенциала.</a:t>
            </a:r>
            <a:endParaRPr sz="2800" dirty="0">
              <a:latin typeface="Times New Roman"/>
              <a:cs typeface="Times New Roman"/>
            </a:endParaRPr>
          </a:p>
          <a:p>
            <a:pPr marL="222885" marR="209550" algn="ctr">
              <a:lnSpc>
                <a:spcPts val="3030"/>
              </a:lnSpc>
              <a:spcBef>
                <a:spcPts val="975"/>
              </a:spcBef>
            </a:pPr>
            <a:r>
              <a:rPr sz="2800" dirty="0">
                <a:latin typeface="Times New Roman"/>
                <a:cs typeface="Times New Roman"/>
              </a:rPr>
              <a:t>Воспитательную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работу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предлагается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выстроить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путем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создания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15" dirty="0">
                <a:latin typeface="Times New Roman"/>
                <a:cs typeface="Times New Roman"/>
              </a:rPr>
              <a:t>коллегиального </a:t>
            </a:r>
            <a:r>
              <a:rPr sz="2800" dirty="0">
                <a:latin typeface="Times New Roman"/>
                <a:cs typeface="Times New Roman"/>
              </a:rPr>
              <a:t>органа </a:t>
            </a:r>
            <a:r>
              <a:rPr sz="2800" spc="-5" dirty="0">
                <a:latin typeface="Times New Roman"/>
                <a:cs typeface="Times New Roman"/>
              </a:rPr>
              <a:t>управления </a:t>
            </a:r>
            <a:r>
              <a:rPr sz="2800" spc="-10" dirty="0">
                <a:latin typeface="Times New Roman"/>
                <a:cs typeface="Times New Roman"/>
              </a:rPr>
              <a:t>общеобразовательной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организации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b="1" spc="10" dirty="0">
                <a:latin typeface="Times New Roman"/>
                <a:cs typeface="Times New Roman"/>
              </a:rPr>
              <a:t>Штаб</a:t>
            </a:r>
            <a:r>
              <a:rPr sz="2800" b="1" spc="-4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воспитательной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работы</a:t>
            </a:r>
            <a:endParaRPr sz="2800" dirty="0">
              <a:latin typeface="Times New Roman"/>
              <a:cs typeface="Times New Roman"/>
            </a:endParaRPr>
          </a:p>
          <a:p>
            <a:pPr marL="8890" algn="ctr">
              <a:lnSpc>
                <a:spcPts val="2805"/>
              </a:lnSpc>
            </a:pPr>
            <a:r>
              <a:rPr sz="2800" b="1" spc="-10" dirty="0">
                <a:latin typeface="Times New Roman"/>
                <a:cs typeface="Times New Roman"/>
              </a:rPr>
              <a:t>общеобразовательной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организации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20" dirty="0">
                <a:latin typeface="Times New Roman"/>
                <a:cs typeface="Times New Roman"/>
              </a:rPr>
              <a:t>состав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spc="-35" dirty="0">
                <a:latin typeface="Times New Roman"/>
                <a:cs typeface="Times New Roman"/>
              </a:rPr>
              <a:t>которого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войдут</a:t>
            </a:r>
            <a:endParaRPr sz="2800" dirty="0">
              <a:latin typeface="Times New Roman"/>
              <a:cs typeface="Times New Roman"/>
            </a:endParaRPr>
          </a:p>
          <a:p>
            <a:pPr marL="558165" marR="529590" algn="ctr">
              <a:lnSpc>
                <a:spcPts val="3020"/>
              </a:lnSpc>
              <a:spcBef>
                <a:spcPts val="215"/>
              </a:spcBef>
            </a:pPr>
            <a:r>
              <a:rPr sz="2800" dirty="0">
                <a:latin typeface="Times New Roman"/>
                <a:cs typeface="Times New Roman"/>
              </a:rPr>
              <a:t>работники </a:t>
            </a:r>
            <a:r>
              <a:rPr sz="2800" spc="-10" dirty="0">
                <a:latin typeface="Times New Roman"/>
                <a:cs typeface="Times New Roman"/>
              </a:rPr>
              <a:t>общеобразовательной </a:t>
            </a:r>
            <a:r>
              <a:rPr sz="2800" dirty="0">
                <a:latin typeface="Times New Roman"/>
                <a:cs typeface="Times New Roman"/>
              </a:rPr>
              <a:t>организации, а </a:t>
            </a:r>
            <a:r>
              <a:rPr sz="2800" spc="-5" dirty="0">
                <a:latin typeface="Times New Roman"/>
                <a:cs typeface="Times New Roman"/>
              </a:rPr>
              <a:t>также </a:t>
            </a:r>
            <a:r>
              <a:rPr sz="2800" spc="5" dirty="0">
                <a:latin typeface="Times New Roman"/>
                <a:cs typeface="Times New Roman"/>
              </a:rPr>
              <a:t>иные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заинтересованные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лица,</a:t>
            </a:r>
            <a:r>
              <a:rPr sz="2800" spc="-10" dirty="0">
                <a:latin typeface="Times New Roman"/>
                <a:cs typeface="Times New Roman"/>
              </a:rPr>
              <a:t> объединенные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едиными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целями,</a:t>
            </a:r>
          </a:p>
          <a:p>
            <a:pPr marL="3810" algn="ctr">
              <a:lnSpc>
                <a:spcPts val="2985"/>
              </a:lnSpc>
            </a:pPr>
            <a:r>
              <a:rPr sz="2800" spc="-5" dirty="0">
                <a:latin typeface="Times New Roman"/>
                <a:cs typeface="Times New Roman"/>
              </a:rPr>
              <a:t>содержанием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стратегиями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воспитательной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работы.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1205" y="291541"/>
            <a:ext cx="9027160" cy="12223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3195"/>
              </a:lnSpc>
              <a:spcBef>
                <a:spcPts val="110"/>
              </a:spcBef>
            </a:pPr>
            <a:r>
              <a:rPr sz="2800" b="0" spc="5" dirty="0">
                <a:latin typeface="Times New Roman"/>
                <a:cs typeface="Times New Roman"/>
              </a:rPr>
              <a:t>С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учетом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государственных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задач</a:t>
            </a:r>
            <a:r>
              <a:rPr sz="2800" b="0" spc="-7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осуществлена</a:t>
            </a:r>
            <a:r>
              <a:rPr sz="2800" b="0" spc="-3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работа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ts val="3020"/>
              </a:lnSpc>
              <a:spcBef>
                <a:spcPts val="215"/>
              </a:spcBef>
            </a:pPr>
            <a:r>
              <a:rPr sz="2800" b="0" spc="5" dirty="0">
                <a:latin typeface="Times New Roman"/>
                <a:cs typeface="Times New Roman"/>
              </a:rPr>
              <a:t>по</a:t>
            </a:r>
            <a:r>
              <a:rPr sz="2800" b="0" spc="-2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пересмотру</a:t>
            </a:r>
            <a:r>
              <a:rPr sz="2800" b="0" spc="-65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подходов</a:t>
            </a:r>
            <a:r>
              <a:rPr sz="2800" b="0" spc="-5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к </a:t>
            </a:r>
            <a:r>
              <a:rPr sz="2800" b="0" spc="5" dirty="0">
                <a:latin typeface="Times New Roman"/>
                <a:cs typeface="Times New Roman"/>
              </a:rPr>
              <a:t>реализации</a:t>
            </a:r>
            <a:r>
              <a:rPr sz="2800" b="0" spc="-9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системы</a:t>
            </a:r>
            <a:r>
              <a:rPr sz="2800" b="0" spc="-40" dirty="0">
                <a:latin typeface="Times New Roman"/>
                <a:cs typeface="Times New Roman"/>
              </a:rPr>
              <a:t> </a:t>
            </a:r>
            <a:r>
              <a:rPr sz="2800" b="0" spc="10" dirty="0">
                <a:latin typeface="Times New Roman"/>
                <a:cs typeface="Times New Roman"/>
              </a:rPr>
              <a:t>воспитания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в</a:t>
            </a:r>
            <a:r>
              <a:rPr sz="2800" b="0" spc="-2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Российской</a:t>
            </a:r>
            <a:r>
              <a:rPr sz="2800" b="0" spc="-9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Федерации.</a:t>
            </a:r>
            <a:r>
              <a:rPr sz="2800" b="0" spc="-8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Это</a:t>
            </a:r>
            <a:r>
              <a:rPr sz="2800" b="0" spc="1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определено</a:t>
            </a:r>
            <a:r>
              <a:rPr sz="2800" b="0" spc="-10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в: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1737741"/>
            <a:ext cx="10178415" cy="39827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41630" indent="-329565">
              <a:lnSpc>
                <a:spcPct val="100000"/>
              </a:lnSpc>
              <a:spcBef>
                <a:spcPts val="90"/>
              </a:spcBef>
              <a:buAutoNum type="arabicPeriod"/>
              <a:tabLst>
                <a:tab pos="342265" algn="l"/>
              </a:tabLst>
            </a:pPr>
            <a:r>
              <a:rPr sz="2600" spc="-20" dirty="0">
                <a:latin typeface="Times New Roman"/>
                <a:cs typeface="Times New Roman"/>
              </a:rPr>
              <a:t>Положениях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Конституции</a:t>
            </a:r>
            <a:r>
              <a:rPr sz="2600" spc="6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Российской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Федерации;</a:t>
            </a:r>
            <a:endParaRPr sz="2600" dirty="0">
              <a:latin typeface="Times New Roman"/>
              <a:cs typeface="Times New Roman"/>
            </a:endParaRPr>
          </a:p>
          <a:p>
            <a:pPr marL="341630" indent="-329565">
              <a:lnSpc>
                <a:spcPts val="2655"/>
              </a:lnSpc>
              <a:spcBef>
                <a:spcPts val="75"/>
              </a:spcBef>
              <a:buAutoNum type="arabicPeriod"/>
              <a:tabLst>
                <a:tab pos="342265" algn="l"/>
              </a:tabLst>
            </a:pPr>
            <a:r>
              <a:rPr sz="2600" spc="-10" dirty="0">
                <a:latin typeface="Times New Roman"/>
                <a:cs typeface="Times New Roman"/>
              </a:rPr>
              <a:t>Федеральных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законах,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30" dirty="0">
                <a:latin typeface="Times New Roman"/>
                <a:cs typeface="Times New Roman"/>
              </a:rPr>
              <a:t>указах</a:t>
            </a:r>
            <a:r>
              <a:rPr sz="2600" spc="1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Президента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Российской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Федерации,</a:t>
            </a:r>
            <a:endParaRPr sz="2600" dirty="0">
              <a:latin typeface="Times New Roman"/>
              <a:cs typeface="Times New Roman"/>
            </a:endParaRPr>
          </a:p>
          <a:p>
            <a:pPr marL="12700">
              <a:lnSpc>
                <a:spcPts val="2185"/>
              </a:lnSpc>
            </a:pPr>
            <a:r>
              <a:rPr sz="2600" spc="-15" dirty="0">
                <a:latin typeface="Times New Roman"/>
                <a:cs typeface="Times New Roman"/>
              </a:rPr>
              <a:t>содержащих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характеристику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общественных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ценностей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приоритетов</a:t>
            </a:r>
            <a:endParaRPr sz="2600" dirty="0">
              <a:latin typeface="Times New Roman"/>
              <a:cs typeface="Times New Roman"/>
            </a:endParaRPr>
          </a:p>
          <a:p>
            <a:pPr marL="12700" marR="408305">
              <a:lnSpc>
                <a:spcPct val="70100"/>
              </a:lnSpc>
              <a:spcBef>
                <a:spcPts val="459"/>
              </a:spcBef>
            </a:pPr>
            <a:r>
              <a:rPr sz="2600" spc="-25" dirty="0">
                <a:latin typeface="Times New Roman"/>
                <a:cs typeface="Times New Roman"/>
              </a:rPr>
              <a:t>государственной</a:t>
            </a:r>
            <a:r>
              <a:rPr sz="2600" spc="9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политики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Российской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 </a:t>
            </a:r>
            <a:r>
              <a:rPr sz="2600" spc="-20" dirty="0">
                <a:latin typeface="Times New Roman"/>
                <a:cs typeface="Times New Roman"/>
              </a:rPr>
              <a:t>области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детства,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образования </a:t>
            </a:r>
            <a:r>
              <a:rPr sz="2600" spc="-5" dirty="0">
                <a:latin typeface="Times New Roman"/>
                <a:cs typeface="Times New Roman"/>
              </a:rPr>
              <a:t>и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воспитания:</a:t>
            </a:r>
          </a:p>
          <a:p>
            <a:pPr marL="241300" indent="-228600">
              <a:lnSpc>
                <a:spcPts val="2655"/>
              </a:lnSpc>
              <a:spcBef>
                <a:spcPts val="7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Федеральный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закон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от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31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июля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2020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г.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№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304-ФЗ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«О</a:t>
            </a:r>
            <a:r>
              <a:rPr sz="2600" spc="4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внесении</a:t>
            </a:r>
            <a:endParaRPr sz="2600" dirty="0">
              <a:latin typeface="Times New Roman"/>
              <a:cs typeface="Times New Roman"/>
            </a:endParaRPr>
          </a:p>
          <a:p>
            <a:pPr marL="241300" marR="895350">
              <a:lnSpc>
                <a:spcPct val="70000"/>
              </a:lnSpc>
              <a:spcBef>
                <a:spcPts val="470"/>
              </a:spcBef>
            </a:pPr>
            <a:r>
              <a:rPr sz="2600" spc="-10" dirty="0">
                <a:latin typeface="Times New Roman"/>
                <a:cs typeface="Times New Roman"/>
              </a:rPr>
              <a:t>изменений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 </a:t>
            </a:r>
            <a:r>
              <a:rPr sz="2600" spc="-10" dirty="0">
                <a:latin typeface="Times New Roman"/>
                <a:cs typeface="Times New Roman"/>
              </a:rPr>
              <a:t>Федеральный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закон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«Об</a:t>
            </a:r>
            <a:r>
              <a:rPr sz="2600" spc="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образовании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Российской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Федерации» по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вопросам </a:t>
            </a:r>
            <a:r>
              <a:rPr sz="2600" dirty="0">
                <a:latin typeface="Times New Roman"/>
                <a:cs typeface="Times New Roman"/>
              </a:rPr>
              <a:t>воспитания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обучающихся»;</a:t>
            </a:r>
            <a:endParaRPr sz="26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70000"/>
              </a:lnSpc>
              <a:spcBef>
                <a:spcPts val="985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Федеральный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закон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от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14.07.2022</a:t>
            </a:r>
            <a:r>
              <a:rPr sz="2600" spc="4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№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261-ФЗ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«О</a:t>
            </a:r>
            <a:r>
              <a:rPr sz="2600" spc="4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российском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движении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детей</a:t>
            </a:r>
            <a:r>
              <a:rPr sz="2600" spc="-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и </a:t>
            </a:r>
            <a:r>
              <a:rPr sz="2600" spc="-20" dirty="0">
                <a:latin typeface="Times New Roman"/>
                <a:cs typeface="Times New Roman"/>
              </a:rPr>
              <a:t>молодёжи»;</a:t>
            </a:r>
            <a:endParaRPr sz="2600" dirty="0">
              <a:latin typeface="Times New Roman"/>
              <a:cs typeface="Times New Roman"/>
            </a:endParaRPr>
          </a:p>
          <a:p>
            <a:pPr marL="241300" marR="154305" indent="-228600">
              <a:lnSpc>
                <a:spcPct val="70000"/>
              </a:lnSpc>
              <a:spcBef>
                <a:spcPts val="1010"/>
              </a:spcBef>
              <a:buFont typeface="Arial MT"/>
              <a:buChar char="•"/>
              <a:tabLst>
                <a:tab pos="24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Федеральный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35" dirty="0">
                <a:latin typeface="Times New Roman"/>
                <a:cs typeface="Times New Roman"/>
              </a:rPr>
              <a:t>закон</a:t>
            </a:r>
            <a:r>
              <a:rPr sz="2600" spc="25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от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29.12.2022</a:t>
            </a:r>
            <a:r>
              <a:rPr sz="2600" spc="50" dirty="0">
                <a:latin typeface="Times New Roman"/>
                <a:cs typeface="Times New Roman"/>
              </a:rPr>
              <a:t> </a:t>
            </a:r>
            <a:r>
              <a:rPr sz="2600" spc="-155" dirty="0">
                <a:latin typeface="Times New Roman"/>
                <a:cs typeface="Times New Roman"/>
              </a:rPr>
              <a:t>г.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№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642-ФЗ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</a:t>
            </a:r>
            <a:r>
              <a:rPr sz="2600" spc="30" dirty="0">
                <a:latin typeface="Times New Roman"/>
                <a:cs typeface="Times New Roman"/>
              </a:rPr>
              <a:t> </a:t>
            </a:r>
            <a:r>
              <a:rPr sz="2600" spc="5" dirty="0">
                <a:latin typeface="Times New Roman"/>
                <a:cs typeface="Times New Roman"/>
              </a:rPr>
              <a:t>внесении</a:t>
            </a:r>
            <a:r>
              <a:rPr sz="2600" spc="-2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изменения </a:t>
            </a:r>
            <a:r>
              <a:rPr sz="2600" spc="-63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в </a:t>
            </a:r>
            <a:r>
              <a:rPr sz="2600" spc="-10" dirty="0">
                <a:latin typeface="Times New Roman"/>
                <a:cs typeface="Times New Roman"/>
              </a:rPr>
              <a:t>Федеральный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40" dirty="0">
                <a:latin typeface="Times New Roman"/>
                <a:cs typeface="Times New Roman"/>
              </a:rPr>
              <a:t>закон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«Об</a:t>
            </a:r>
            <a:r>
              <a:rPr sz="2600" spc="6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образовании</a:t>
            </a:r>
            <a:r>
              <a:rPr sz="2600" spc="-5" dirty="0">
                <a:latin typeface="Times New Roman"/>
                <a:cs typeface="Times New Roman"/>
              </a:rPr>
              <a:t> в</a:t>
            </a:r>
            <a:r>
              <a:rPr sz="2600" spc="10" dirty="0">
                <a:latin typeface="Times New Roman"/>
                <a:cs typeface="Times New Roman"/>
              </a:rPr>
              <a:t> </a:t>
            </a:r>
            <a:r>
              <a:rPr sz="2600" spc="-20" dirty="0">
                <a:latin typeface="Times New Roman"/>
                <a:cs typeface="Times New Roman"/>
              </a:rPr>
              <a:t>Российской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Федерации»;</a:t>
            </a:r>
            <a:endParaRPr sz="2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752600"/>
            <a:ext cx="10363835" cy="4551502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241300" marR="7620" indent="-228600">
              <a:lnSpc>
                <a:spcPct val="70000"/>
              </a:lnSpc>
              <a:spcBef>
                <a:spcPts val="90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spc="-50" dirty="0">
                <a:latin typeface="Times New Roman"/>
                <a:cs typeface="Times New Roman"/>
              </a:rPr>
              <a:t>Указ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Президента</a:t>
            </a:r>
            <a:r>
              <a:rPr sz="2200" spc="4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Российской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Федерации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от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7</a:t>
            </a:r>
            <a:r>
              <a:rPr sz="2200" spc="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мая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2018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года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«О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национальных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целях </a:t>
            </a:r>
            <a:r>
              <a:rPr sz="2200" spc="-535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 стратегических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задачах</a:t>
            </a:r>
            <a:r>
              <a:rPr sz="2200" spc="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развития</a:t>
            </a:r>
            <a:r>
              <a:rPr sz="2200" spc="-10" dirty="0">
                <a:latin typeface="Times New Roman"/>
                <a:cs typeface="Times New Roman"/>
              </a:rPr>
              <a:t> Российской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Федерации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на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период </a:t>
            </a:r>
            <a:r>
              <a:rPr sz="2200" spc="5" dirty="0">
                <a:latin typeface="Times New Roman"/>
                <a:cs typeface="Times New Roman"/>
              </a:rPr>
              <a:t>до </a:t>
            </a:r>
            <a:r>
              <a:rPr sz="2200" dirty="0">
                <a:latin typeface="Times New Roman"/>
                <a:cs typeface="Times New Roman"/>
              </a:rPr>
              <a:t>2024</a:t>
            </a:r>
            <a:r>
              <a:rPr sz="2200" spc="-20" dirty="0">
                <a:latin typeface="Times New Roman"/>
                <a:cs typeface="Times New Roman"/>
              </a:rPr>
              <a:t> года»</a:t>
            </a:r>
            <a:endParaRPr sz="22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245"/>
              </a:lnSpc>
              <a:spcBef>
                <a:spcPts val="1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200" spc="-50" dirty="0">
                <a:latin typeface="Times New Roman"/>
                <a:cs typeface="Times New Roman"/>
              </a:rPr>
              <a:t>Указ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Президента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Российской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Федерации</a:t>
            </a:r>
            <a:r>
              <a:rPr sz="2200" spc="28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от</a:t>
            </a:r>
            <a:r>
              <a:rPr sz="2200" spc="30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09.11.2022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spc="-114" dirty="0">
                <a:latin typeface="Times New Roman"/>
                <a:cs typeface="Times New Roman"/>
              </a:rPr>
              <a:t>г.</a:t>
            </a:r>
            <a:r>
              <a:rPr sz="2200" spc="29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№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809</a:t>
            </a:r>
            <a:r>
              <a:rPr sz="2200" spc="29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«Об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утверждении</a:t>
            </a:r>
          </a:p>
          <a:p>
            <a:pPr marL="241300">
              <a:lnSpc>
                <a:spcPts val="1850"/>
              </a:lnSpc>
              <a:tabLst>
                <a:tab pos="1152525" algn="l"/>
                <a:tab pos="3308350" algn="l"/>
                <a:tab pos="4606925" algn="l"/>
                <a:tab pos="5060950" algn="l"/>
                <a:tab pos="6664959" algn="l"/>
                <a:tab pos="6978650" algn="l"/>
                <a:tab pos="8603615" algn="l"/>
              </a:tabLst>
            </a:pPr>
            <a:r>
              <a:rPr sz="2200" spc="-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снов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45" dirty="0">
                <a:latin typeface="Times New Roman"/>
                <a:cs typeface="Times New Roman"/>
              </a:rPr>
              <a:t>г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spc="-25" dirty="0">
                <a:latin typeface="Times New Roman"/>
                <a:cs typeface="Times New Roman"/>
              </a:rPr>
              <a:t>с</a:t>
            </a:r>
            <a:r>
              <a:rPr sz="2200" spc="-170" dirty="0">
                <a:latin typeface="Times New Roman"/>
                <a:cs typeface="Times New Roman"/>
              </a:rPr>
              <a:t>у</a:t>
            </a:r>
            <a:r>
              <a:rPr sz="2200" dirty="0">
                <a:latin typeface="Times New Roman"/>
                <a:cs typeface="Times New Roman"/>
              </a:rPr>
              <a:t>дарст</a:t>
            </a:r>
            <a:r>
              <a:rPr sz="2200" spc="-45" dirty="0">
                <a:latin typeface="Times New Roman"/>
                <a:cs typeface="Times New Roman"/>
              </a:rPr>
              <a:t>в</a:t>
            </a:r>
            <a:r>
              <a:rPr sz="2200" spc="5" dirty="0">
                <a:latin typeface="Times New Roman"/>
                <a:cs typeface="Times New Roman"/>
              </a:rPr>
              <a:t>ен</a:t>
            </a:r>
            <a:r>
              <a:rPr sz="2200" spc="-10" dirty="0">
                <a:latin typeface="Times New Roman"/>
                <a:cs typeface="Times New Roman"/>
              </a:rPr>
              <a:t>н</a:t>
            </a:r>
            <a:r>
              <a:rPr sz="2200" spc="5" dirty="0">
                <a:latin typeface="Times New Roman"/>
                <a:cs typeface="Times New Roman"/>
              </a:rPr>
              <a:t>ой</a:t>
            </a:r>
            <a:r>
              <a:rPr sz="2200" dirty="0">
                <a:latin typeface="Times New Roman"/>
                <a:cs typeface="Times New Roman"/>
              </a:rPr>
              <a:t>	п</a:t>
            </a:r>
            <a:r>
              <a:rPr sz="2200" spc="-30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ли</a:t>
            </a:r>
            <a:r>
              <a:rPr sz="2200" spc="-15" dirty="0">
                <a:latin typeface="Times New Roman"/>
                <a:cs typeface="Times New Roman"/>
              </a:rPr>
              <a:t>т</a:t>
            </a:r>
            <a:r>
              <a:rPr sz="2200" dirty="0">
                <a:latin typeface="Times New Roman"/>
                <a:cs typeface="Times New Roman"/>
              </a:rPr>
              <a:t>ик</a:t>
            </a:r>
            <a:r>
              <a:rPr sz="2200" spc="5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5" dirty="0">
                <a:latin typeface="Times New Roman"/>
                <a:cs typeface="Times New Roman"/>
              </a:rPr>
              <a:t>п</a:t>
            </a:r>
            <a:r>
              <a:rPr sz="2200" spc="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5" dirty="0">
                <a:latin typeface="Times New Roman"/>
                <a:cs typeface="Times New Roman"/>
              </a:rPr>
              <a:t>с</a:t>
            </a:r>
            <a:r>
              <a:rPr sz="2200" spc="-4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хра</a:t>
            </a:r>
            <a:r>
              <a:rPr sz="2200" spc="-30" dirty="0">
                <a:latin typeface="Times New Roman"/>
                <a:cs typeface="Times New Roman"/>
              </a:rPr>
              <a:t>н</a:t>
            </a:r>
            <a:r>
              <a:rPr sz="2200" spc="5" dirty="0">
                <a:latin typeface="Times New Roman"/>
                <a:cs typeface="Times New Roman"/>
              </a:rPr>
              <a:t>ен</a:t>
            </a:r>
            <a:r>
              <a:rPr sz="2200" spc="-30" dirty="0">
                <a:latin typeface="Times New Roman"/>
                <a:cs typeface="Times New Roman"/>
              </a:rPr>
              <a:t>и</a:t>
            </a:r>
            <a:r>
              <a:rPr sz="2200" spc="5" dirty="0">
                <a:latin typeface="Times New Roman"/>
                <a:cs typeface="Times New Roman"/>
              </a:rPr>
              <a:t>ю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5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20" dirty="0">
                <a:latin typeface="Times New Roman"/>
                <a:cs typeface="Times New Roman"/>
              </a:rPr>
              <a:t>у</a:t>
            </a:r>
            <a:r>
              <a:rPr sz="2200" spc="5" dirty="0">
                <a:latin typeface="Times New Roman"/>
                <a:cs typeface="Times New Roman"/>
              </a:rPr>
              <a:t>кре</a:t>
            </a:r>
            <a:r>
              <a:rPr sz="2200" dirty="0">
                <a:latin typeface="Times New Roman"/>
                <a:cs typeface="Times New Roman"/>
              </a:rPr>
              <a:t>пле</a:t>
            </a:r>
            <a:r>
              <a:rPr sz="2200" spc="-5" dirty="0">
                <a:latin typeface="Times New Roman"/>
                <a:cs typeface="Times New Roman"/>
              </a:rPr>
              <a:t>н</a:t>
            </a:r>
            <a:r>
              <a:rPr sz="2200" spc="-30" dirty="0">
                <a:latin typeface="Times New Roman"/>
                <a:cs typeface="Times New Roman"/>
              </a:rPr>
              <a:t>и</a:t>
            </a:r>
            <a:r>
              <a:rPr sz="2200" spc="5" dirty="0">
                <a:latin typeface="Times New Roman"/>
                <a:cs typeface="Times New Roman"/>
              </a:rPr>
              <a:t>ю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15" dirty="0">
                <a:latin typeface="Times New Roman"/>
                <a:cs typeface="Times New Roman"/>
              </a:rPr>
              <a:t>т</a:t>
            </a:r>
            <a:r>
              <a:rPr sz="2200" spc="5" dirty="0">
                <a:latin typeface="Times New Roman"/>
                <a:cs typeface="Times New Roman"/>
              </a:rPr>
              <a:t>рад</a:t>
            </a:r>
            <a:r>
              <a:rPr sz="2200" spc="-25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ц</a:t>
            </a:r>
            <a:r>
              <a:rPr sz="2200" spc="-10" dirty="0">
                <a:latin typeface="Times New Roman"/>
                <a:cs typeface="Times New Roman"/>
              </a:rPr>
              <a:t>и</a:t>
            </a:r>
            <a:r>
              <a:rPr sz="2200" spc="5" dirty="0">
                <a:latin typeface="Times New Roman"/>
                <a:cs typeface="Times New Roman"/>
              </a:rPr>
              <a:t>о</a:t>
            </a:r>
            <a:r>
              <a:rPr sz="2200" spc="-5" dirty="0">
                <a:latin typeface="Times New Roman"/>
                <a:cs typeface="Times New Roman"/>
              </a:rPr>
              <a:t>н</a:t>
            </a:r>
            <a:r>
              <a:rPr sz="2200" dirty="0">
                <a:latin typeface="Times New Roman"/>
                <a:cs typeface="Times New Roman"/>
              </a:rPr>
              <a:t>ных</a:t>
            </a:r>
          </a:p>
          <a:p>
            <a:pPr marL="241300">
              <a:lnSpc>
                <a:spcPts val="2245"/>
              </a:lnSpc>
            </a:pPr>
            <a:r>
              <a:rPr sz="2200" spc="5" dirty="0">
                <a:latin typeface="Times New Roman"/>
                <a:cs typeface="Times New Roman"/>
              </a:rPr>
              <a:t>российских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духовно-нравственных</a:t>
            </a:r>
            <a:r>
              <a:rPr sz="2200" spc="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ценностей»</a:t>
            </a:r>
          </a:p>
          <a:p>
            <a:pPr marL="12700">
              <a:lnSpc>
                <a:spcPts val="2720"/>
              </a:lnSpc>
              <a:spcBef>
                <a:spcPts val="80"/>
              </a:spcBef>
              <a:tabLst>
                <a:tab pos="460375" algn="l"/>
                <a:tab pos="2076450" algn="l"/>
                <a:tab pos="4171315" algn="l"/>
                <a:tab pos="6015355" algn="l"/>
                <a:tab pos="7567295" algn="l"/>
                <a:tab pos="9131300" algn="l"/>
              </a:tabLst>
            </a:pPr>
            <a:r>
              <a:rPr sz="2600" spc="-10" dirty="0">
                <a:latin typeface="Times New Roman"/>
                <a:cs typeface="Times New Roman"/>
              </a:rPr>
              <a:t>3</a:t>
            </a:r>
            <a:r>
              <a:rPr sz="2600" spc="-5" dirty="0">
                <a:latin typeface="Times New Roman"/>
                <a:cs typeface="Times New Roman"/>
              </a:rPr>
              <a:t>.</a:t>
            </a:r>
            <a:r>
              <a:rPr sz="2600" dirty="0">
                <a:latin typeface="Times New Roman"/>
                <a:cs typeface="Times New Roman"/>
              </a:rPr>
              <a:t>	</a:t>
            </a:r>
            <a:r>
              <a:rPr sz="2200" dirty="0">
                <a:latin typeface="Times New Roman"/>
                <a:cs typeface="Times New Roman"/>
              </a:rPr>
              <a:t>До</a:t>
            </a:r>
            <a:r>
              <a:rPr sz="2200" spc="-15" dirty="0">
                <a:latin typeface="Times New Roman"/>
                <a:cs typeface="Times New Roman"/>
              </a:rPr>
              <a:t>к</a:t>
            </a:r>
            <a:r>
              <a:rPr sz="2200" spc="-45" dirty="0">
                <a:latin typeface="Times New Roman"/>
                <a:cs typeface="Times New Roman"/>
              </a:rPr>
              <a:t>у</a:t>
            </a:r>
            <a:r>
              <a:rPr sz="2200" spc="-5" dirty="0">
                <a:latin typeface="Times New Roman"/>
                <a:cs typeface="Times New Roman"/>
              </a:rPr>
              <a:t>м</a:t>
            </a:r>
            <a:r>
              <a:rPr sz="2200" spc="5" dirty="0">
                <a:latin typeface="Times New Roman"/>
                <a:cs typeface="Times New Roman"/>
              </a:rPr>
              <a:t>ен</a:t>
            </a:r>
            <a:r>
              <a:rPr sz="2200" spc="10" dirty="0">
                <a:latin typeface="Times New Roman"/>
                <a:cs typeface="Times New Roman"/>
              </a:rPr>
              <a:t>т</a:t>
            </a:r>
            <a:r>
              <a:rPr sz="2200" dirty="0">
                <a:latin typeface="Times New Roman"/>
                <a:cs typeface="Times New Roman"/>
              </a:rPr>
              <a:t>ах	с</a:t>
            </a:r>
            <a:r>
              <a:rPr sz="2200" spc="15" dirty="0">
                <a:latin typeface="Times New Roman"/>
                <a:cs typeface="Times New Roman"/>
              </a:rPr>
              <a:t>т</a:t>
            </a:r>
            <a:r>
              <a:rPr sz="2200" spc="-20" dirty="0">
                <a:latin typeface="Times New Roman"/>
                <a:cs typeface="Times New Roman"/>
              </a:rPr>
              <a:t>р</a:t>
            </a:r>
            <a:r>
              <a:rPr sz="2200" spc="-50" dirty="0">
                <a:latin typeface="Times New Roman"/>
                <a:cs typeface="Times New Roman"/>
              </a:rPr>
              <a:t>а</a:t>
            </a:r>
            <a:r>
              <a:rPr sz="2200" dirty="0">
                <a:latin typeface="Times New Roman"/>
                <a:cs typeface="Times New Roman"/>
              </a:rPr>
              <a:t>т</a:t>
            </a:r>
            <a:r>
              <a:rPr sz="2200" spc="-30" dirty="0">
                <a:latin typeface="Times New Roman"/>
                <a:cs typeface="Times New Roman"/>
              </a:rPr>
              <a:t>е</a:t>
            </a:r>
            <a:r>
              <a:rPr sz="2200" spc="-5" dirty="0">
                <a:latin typeface="Times New Roman"/>
                <a:cs typeface="Times New Roman"/>
              </a:rPr>
              <a:t>г</a:t>
            </a:r>
            <a:r>
              <a:rPr sz="2200" spc="-20" dirty="0">
                <a:latin typeface="Times New Roman"/>
                <a:cs typeface="Times New Roman"/>
              </a:rPr>
              <a:t>и</a:t>
            </a:r>
            <a:r>
              <a:rPr sz="2200" spc="-5" dirty="0">
                <a:latin typeface="Times New Roman"/>
                <a:cs typeface="Times New Roman"/>
              </a:rPr>
              <a:t>ч</a:t>
            </a:r>
            <a:r>
              <a:rPr sz="2200" spc="45" dirty="0">
                <a:latin typeface="Times New Roman"/>
                <a:cs typeface="Times New Roman"/>
              </a:rPr>
              <a:t>е</a:t>
            </a: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-110" dirty="0">
                <a:latin typeface="Times New Roman"/>
                <a:cs typeface="Times New Roman"/>
              </a:rPr>
              <a:t>к</a:t>
            </a:r>
            <a:r>
              <a:rPr sz="2200" spc="5" dirty="0">
                <a:latin typeface="Times New Roman"/>
                <a:cs typeface="Times New Roman"/>
              </a:rPr>
              <a:t>о</a:t>
            </a:r>
            <a:r>
              <a:rPr sz="2200" spc="-45" dirty="0">
                <a:latin typeface="Times New Roman"/>
                <a:cs typeface="Times New Roman"/>
              </a:rPr>
              <a:t>г</a:t>
            </a:r>
            <a:r>
              <a:rPr sz="2200" spc="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	пла</a:t>
            </a:r>
            <a:r>
              <a:rPr sz="2200" spc="-5" dirty="0">
                <a:latin typeface="Times New Roman"/>
                <a:cs typeface="Times New Roman"/>
              </a:rPr>
              <a:t>н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30" dirty="0">
                <a:latin typeface="Times New Roman"/>
                <a:cs typeface="Times New Roman"/>
              </a:rPr>
              <a:t>р</a:t>
            </a:r>
            <a:r>
              <a:rPr sz="2200" spc="5" dirty="0">
                <a:latin typeface="Times New Roman"/>
                <a:cs typeface="Times New Roman"/>
              </a:rPr>
              <a:t>о</a:t>
            </a:r>
            <a:r>
              <a:rPr sz="2200" spc="-40" dirty="0">
                <a:latin typeface="Times New Roman"/>
                <a:cs typeface="Times New Roman"/>
              </a:rPr>
              <a:t>в</a:t>
            </a:r>
            <a:r>
              <a:rPr sz="2200" spc="5" dirty="0">
                <a:latin typeface="Times New Roman"/>
                <a:cs typeface="Times New Roman"/>
              </a:rPr>
              <a:t>ан</a:t>
            </a:r>
            <a:r>
              <a:rPr sz="2200" spc="-10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я	</a:t>
            </a:r>
            <a:r>
              <a:rPr sz="2200" spc="-75" dirty="0">
                <a:latin typeface="Times New Roman"/>
                <a:cs typeface="Times New Roman"/>
              </a:rPr>
              <a:t>Р</a:t>
            </a:r>
            <a:r>
              <a:rPr sz="2200" spc="45" dirty="0">
                <a:latin typeface="Times New Roman"/>
                <a:cs typeface="Times New Roman"/>
              </a:rPr>
              <a:t>о</a:t>
            </a:r>
            <a:r>
              <a:rPr sz="2200" dirty="0">
                <a:latin typeface="Times New Roman"/>
                <a:cs typeface="Times New Roman"/>
              </a:rPr>
              <a:t>сси</a:t>
            </a:r>
            <a:r>
              <a:rPr sz="2200" spc="-5" dirty="0">
                <a:latin typeface="Times New Roman"/>
                <a:cs typeface="Times New Roman"/>
              </a:rPr>
              <a:t>й</a:t>
            </a: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-110" dirty="0">
                <a:latin typeface="Times New Roman"/>
                <a:cs typeface="Times New Roman"/>
              </a:rPr>
              <a:t>к</a:t>
            </a:r>
            <a:r>
              <a:rPr sz="2200" spc="5" dirty="0">
                <a:latin typeface="Times New Roman"/>
                <a:cs typeface="Times New Roman"/>
              </a:rPr>
              <a:t>ой</a:t>
            </a:r>
            <a:r>
              <a:rPr sz="2200" dirty="0">
                <a:latin typeface="Times New Roman"/>
                <a:cs typeface="Times New Roman"/>
              </a:rPr>
              <a:t>	</a:t>
            </a:r>
            <a:r>
              <a:rPr sz="2200" spc="-15" dirty="0">
                <a:latin typeface="Times New Roman"/>
                <a:cs typeface="Times New Roman"/>
              </a:rPr>
              <a:t>Ф</a:t>
            </a:r>
            <a:r>
              <a:rPr sz="2200" spc="-25" dirty="0">
                <a:latin typeface="Times New Roman"/>
                <a:cs typeface="Times New Roman"/>
              </a:rPr>
              <a:t>е</a:t>
            </a:r>
            <a:r>
              <a:rPr sz="2200" spc="5" dirty="0">
                <a:latin typeface="Times New Roman"/>
                <a:cs typeface="Times New Roman"/>
              </a:rPr>
              <a:t>де</a:t>
            </a:r>
            <a:r>
              <a:rPr sz="2200" spc="-15" dirty="0">
                <a:latin typeface="Times New Roman"/>
                <a:cs typeface="Times New Roman"/>
              </a:rPr>
              <a:t>р</a:t>
            </a:r>
            <a:r>
              <a:rPr sz="2200" spc="5" dirty="0">
                <a:latin typeface="Times New Roman"/>
                <a:cs typeface="Times New Roman"/>
              </a:rPr>
              <a:t>ац</a:t>
            </a:r>
            <a:r>
              <a:rPr sz="2200" spc="-10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и,	</a:t>
            </a:r>
            <a:r>
              <a:rPr sz="2200" spc="-10" dirty="0">
                <a:latin typeface="Times New Roman"/>
                <a:cs typeface="Times New Roman"/>
              </a:rPr>
              <a:t>з</a:t>
            </a:r>
            <a:r>
              <a:rPr sz="2200" spc="5" dirty="0">
                <a:latin typeface="Times New Roman"/>
                <a:cs typeface="Times New Roman"/>
              </a:rPr>
              <a:t>ад</a:t>
            </a:r>
            <a:r>
              <a:rPr sz="2200" spc="-20" dirty="0">
                <a:latin typeface="Times New Roman"/>
                <a:cs typeface="Times New Roman"/>
              </a:rPr>
              <a:t>а</a:t>
            </a:r>
            <a:r>
              <a:rPr sz="2200" dirty="0">
                <a:latin typeface="Times New Roman"/>
                <a:cs typeface="Times New Roman"/>
              </a:rPr>
              <a:t>ю</a:t>
            </a:r>
            <a:r>
              <a:rPr sz="2200" spc="5" dirty="0">
                <a:latin typeface="Times New Roman"/>
                <a:cs typeface="Times New Roman"/>
              </a:rPr>
              <a:t>щ</a:t>
            </a:r>
            <a:r>
              <a:rPr sz="2200" dirty="0">
                <a:latin typeface="Times New Roman"/>
                <a:cs typeface="Times New Roman"/>
              </a:rPr>
              <a:t>их</a:t>
            </a:r>
          </a:p>
          <a:p>
            <a:pPr marL="12700" marR="8255">
              <a:lnSpc>
                <a:spcPct val="70000"/>
              </a:lnSpc>
              <a:spcBef>
                <a:spcPts val="395"/>
              </a:spcBef>
              <a:tabLst>
                <a:tab pos="1734820" algn="l"/>
                <a:tab pos="5268595" algn="l"/>
                <a:tab pos="6619240" algn="l"/>
                <a:tab pos="7767955" algn="l"/>
                <a:tab pos="8213725" algn="l"/>
              </a:tabLst>
            </a:pPr>
            <a:r>
              <a:rPr sz="2200" spc="-5" dirty="0">
                <a:latin typeface="Times New Roman"/>
                <a:cs typeface="Times New Roman"/>
              </a:rPr>
              <a:t>пр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ори</a:t>
            </a:r>
            <a:r>
              <a:rPr sz="2200" spc="-15" dirty="0">
                <a:latin typeface="Times New Roman"/>
                <a:cs typeface="Times New Roman"/>
              </a:rPr>
              <a:t>т</a:t>
            </a:r>
            <a:r>
              <a:rPr sz="2200" dirty="0">
                <a:latin typeface="Times New Roman"/>
                <a:cs typeface="Times New Roman"/>
              </a:rPr>
              <a:t>еты	соц</a:t>
            </a:r>
            <a:r>
              <a:rPr sz="2200" spc="-35" dirty="0">
                <a:latin typeface="Times New Roman"/>
                <a:cs typeface="Times New Roman"/>
              </a:rPr>
              <a:t>и</a:t>
            </a:r>
            <a:r>
              <a:rPr sz="2200" spc="25" dirty="0">
                <a:latin typeface="Times New Roman"/>
                <a:cs typeface="Times New Roman"/>
              </a:rPr>
              <a:t>а</a:t>
            </a:r>
            <a:r>
              <a:rPr sz="2200" spc="-5" dirty="0">
                <a:latin typeface="Times New Roman"/>
                <a:cs typeface="Times New Roman"/>
              </a:rPr>
              <a:t>ль</a:t>
            </a:r>
            <a:r>
              <a:rPr sz="2200" spc="-30" dirty="0">
                <a:latin typeface="Times New Roman"/>
                <a:cs typeface="Times New Roman"/>
              </a:rPr>
              <a:t>н</a:t>
            </a:r>
            <a:r>
              <a:rPr sz="2200" dirty="0">
                <a:latin typeface="Times New Roman"/>
                <a:cs typeface="Times New Roman"/>
              </a:rPr>
              <a:t>о</a:t>
            </a:r>
            <a:r>
              <a:rPr sz="2200" spc="-20" dirty="0">
                <a:latin typeface="Times New Roman"/>
                <a:cs typeface="Times New Roman"/>
              </a:rPr>
              <a:t>-</a:t>
            </a:r>
            <a:r>
              <a:rPr sz="2200" spc="-15" dirty="0">
                <a:latin typeface="Times New Roman"/>
                <a:cs typeface="Times New Roman"/>
              </a:rPr>
              <a:t>э</a:t>
            </a:r>
            <a:r>
              <a:rPr sz="2200" spc="-114" dirty="0">
                <a:latin typeface="Times New Roman"/>
                <a:cs typeface="Times New Roman"/>
              </a:rPr>
              <a:t>к</a:t>
            </a:r>
            <a:r>
              <a:rPr sz="2200" dirty="0">
                <a:latin typeface="Times New Roman"/>
                <a:cs typeface="Times New Roman"/>
              </a:rPr>
              <a:t>он</a:t>
            </a:r>
            <a:r>
              <a:rPr sz="2200" spc="-55" dirty="0">
                <a:latin typeface="Times New Roman"/>
                <a:cs typeface="Times New Roman"/>
              </a:rPr>
              <a:t>о</a:t>
            </a:r>
            <a:r>
              <a:rPr sz="2200" spc="5" dirty="0">
                <a:latin typeface="Times New Roman"/>
                <a:cs typeface="Times New Roman"/>
              </a:rPr>
              <a:t>м</a:t>
            </a:r>
            <a:r>
              <a:rPr sz="2200" spc="-15" dirty="0">
                <a:latin typeface="Times New Roman"/>
                <a:cs typeface="Times New Roman"/>
              </a:rPr>
              <a:t>и</a:t>
            </a:r>
            <a:r>
              <a:rPr sz="2200" spc="-10" dirty="0">
                <a:latin typeface="Times New Roman"/>
                <a:cs typeface="Times New Roman"/>
              </a:rPr>
              <a:t>ч</a:t>
            </a:r>
            <a:r>
              <a:rPr sz="2200" spc="45" dirty="0">
                <a:latin typeface="Times New Roman"/>
                <a:cs typeface="Times New Roman"/>
              </a:rPr>
              <a:t>е</a:t>
            </a: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-114" dirty="0">
                <a:latin typeface="Times New Roman"/>
                <a:cs typeface="Times New Roman"/>
              </a:rPr>
              <a:t>к</a:t>
            </a:r>
            <a:r>
              <a:rPr sz="2200" dirty="0">
                <a:latin typeface="Times New Roman"/>
                <a:cs typeface="Times New Roman"/>
              </a:rPr>
              <a:t>о</a:t>
            </a:r>
            <a:r>
              <a:rPr sz="2200" spc="-45" dirty="0">
                <a:latin typeface="Times New Roman"/>
                <a:cs typeface="Times New Roman"/>
              </a:rPr>
              <a:t>г</a:t>
            </a:r>
            <a:r>
              <a:rPr sz="2200" dirty="0">
                <a:latin typeface="Times New Roman"/>
                <a:cs typeface="Times New Roman"/>
              </a:rPr>
              <a:t>о	</a:t>
            </a:r>
            <a:r>
              <a:rPr sz="2200" spc="-25" dirty="0">
                <a:latin typeface="Times New Roman"/>
                <a:cs typeface="Times New Roman"/>
              </a:rPr>
              <a:t>р</a:t>
            </a:r>
            <a:r>
              <a:rPr sz="2200" dirty="0">
                <a:latin typeface="Times New Roman"/>
                <a:cs typeface="Times New Roman"/>
              </a:rPr>
              <a:t>аз</a:t>
            </a:r>
            <a:r>
              <a:rPr sz="2200" spc="-10" dirty="0">
                <a:latin typeface="Times New Roman"/>
                <a:cs typeface="Times New Roman"/>
              </a:rPr>
              <a:t>в</a:t>
            </a:r>
            <a:r>
              <a:rPr sz="2200" spc="-5" dirty="0">
                <a:latin typeface="Times New Roman"/>
                <a:cs typeface="Times New Roman"/>
              </a:rPr>
              <a:t>ит</a:t>
            </a:r>
            <a:r>
              <a:rPr sz="2200" spc="-10" dirty="0">
                <a:latin typeface="Times New Roman"/>
                <a:cs typeface="Times New Roman"/>
              </a:rPr>
              <a:t>и</a:t>
            </a:r>
            <a:r>
              <a:rPr sz="2200" dirty="0">
                <a:latin typeface="Times New Roman"/>
                <a:cs typeface="Times New Roman"/>
              </a:rPr>
              <a:t>я	с</a:t>
            </a:r>
            <a:r>
              <a:rPr sz="2200" spc="20" dirty="0">
                <a:latin typeface="Times New Roman"/>
                <a:cs typeface="Times New Roman"/>
              </a:rPr>
              <a:t>т</a:t>
            </a:r>
            <a:r>
              <a:rPr sz="2200" dirty="0">
                <a:latin typeface="Times New Roman"/>
                <a:cs typeface="Times New Roman"/>
              </a:rPr>
              <a:t>ра</a:t>
            </a:r>
            <a:r>
              <a:rPr sz="2200" spc="-30" dirty="0">
                <a:latin typeface="Times New Roman"/>
                <a:cs typeface="Times New Roman"/>
              </a:rPr>
              <a:t>н</a:t>
            </a:r>
            <a:r>
              <a:rPr sz="2200" spc="5" dirty="0">
                <a:latin typeface="Times New Roman"/>
                <a:cs typeface="Times New Roman"/>
              </a:rPr>
              <a:t>ы</a:t>
            </a:r>
            <a:r>
              <a:rPr sz="2200" dirty="0">
                <a:latin typeface="Times New Roman"/>
                <a:cs typeface="Times New Roman"/>
              </a:rPr>
              <a:t>	и	</a:t>
            </a:r>
            <a:r>
              <a:rPr sz="2200" spc="-25" dirty="0">
                <a:latin typeface="Times New Roman"/>
                <a:cs typeface="Times New Roman"/>
              </a:rPr>
              <a:t>х</a:t>
            </a:r>
            <a:r>
              <a:rPr sz="2200" dirty="0">
                <a:latin typeface="Times New Roman"/>
                <a:cs typeface="Times New Roman"/>
              </a:rPr>
              <a:t>а</a:t>
            </a:r>
            <a:r>
              <a:rPr sz="2200" spc="-20" dirty="0">
                <a:latin typeface="Times New Roman"/>
                <a:cs typeface="Times New Roman"/>
              </a:rPr>
              <a:t>р</a:t>
            </a:r>
            <a:r>
              <a:rPr sz="2200" dirty="0">
                <a:latin typeface="Times New Roman"/>
                <a:cs typeface="Times New Roman"/>
              </a:rPr>
              <a:t>а</a:t>
            </a:r>
            <a:r>
              <a:rPr sz="2200" spc="-15" dirty="0">
                <a:latin typeface="Times New Roman"/>
                <a:cs typeface="Times New Roman"/>
              </a:rPr>
              <a:t>к</a:t>
            </a:r>
            <a:r>
              <a:rPr sz="2200" dirty="0">
                <a:latin typeface="Times New Roman"/>
                <a:cs typeface="Times New Roman"/>
              </a:rPr>
              <a:t>т</a:t>
            </a:r>
            <a:r>
              <a:rPr sz="2200" spc="-25" dirty="0">
                <a:latin typeface="Times New Roman"/>
                <a:cs typeface="Times New Roman"/>
              </a:rPr>
              <a:t>е</a:t>
            </a:r>
            <a:r>
              <a:rPr sz="2200" dirty="0">
                <a:latin typeface="Times New Roman"/>
                <a:cs typeface="Times New Roman"/>
              </a:rPr>
              <a:t>ри</a:t>
            </a:r>
            <a:r>
              <a:rPr sz="2200" spc="-65" dirty="0">
                <a:latin typeface="Times New Roman"/>
                <a:cs typeface="Times New Roman"/>
              </a:rPr>
              <a:t>з</a:t>
            </a:r>
            <a:r>
              <a:rPr sz="2200" spc="-25" dirty="0">
                <a:latin typeface="Times New Roman"/>
                <a:cs typeface="Times New Roman"/>
              </a:rPr>
              <a:t>у</a:t>
            </a:r>
            <a:r>
              <a:rPr sz="2200" dirty="0">
                <a:latin typeface="Times New Roman"/>
                <a:cs typeface="Times New Roman"/>
              </a:rPr>
              <a:t>ющие  </a:t>
            </a:r>
            <a:r>
              <a:rPr sz="2200" spc="-5" dirty="0">
                <a:latin typeface="Times New Roman"/>
                <a:cs typeface="Times New Roman"/>
              </a:rPr>
              <a:t>перспективный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технологический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контекст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развития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детей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молодёжи:</a:t>
            </a:r>
            <a:endParaRPr sz="2200" dirty="0">
              <a:latin typeface="Times New Roman"/>
              <a:cs typeface="Times New Roman"/>
            </a:endParaRPr>
          </a:p>
          <a:p>
            <a:pPr marL="311150" indent="-299085">
              <a:lnSpc>
                <a:spcPts val="2245"/>
              </a:lnSpc>
              <a:spcBef>
                <a:spcPts val="215"/>
              </a:spcBef>
              <a:buFont typeface="Arial MT"/>
              <a:buChar char="•"/>
              <a:tabLst>
                <a:tab pos="311150" algn="l"/>
                <a:tab pos="311785" algn="l"/>
              </a:tabLst>
            </a:pPr>
            <a:r>
              <a:rPr sz="2200" spc="-10" dirty="0">
                <a:latin typeface="Times New Roman"/>
                <a:cs typeface="Times New Roman"/>
              </a:rPr>
              <a:t>Стратегия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развития</a:t>
            </a:r>
            <a:r>
              <a:rPr sz="2200" spc="320" dirty="0">
                <a:latin typeface="Times New Roman"/>
                <a:cs typeface="Times New Roman"/>
              </a:rPr>
              <a:t> </a:t>
            </a:r>
            <a:r>
              <a:rPr sz="2200" spc="5" dirty="0">
                <a:latin typeface="Times New Roman"/>
                <a:cs typeface="Times New Roman"/>
              </a:rPr>
              <a:t>воспитания</a:t>
            </a:r>
            <a:r>
              <a:rPr sz="2200" spc="31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33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Российской</a:t>
            </a:r>
            <a:r>
              <a:rPr sz="2200" spc="3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Федерации</a:t>
            </a:r>
            <a:r>
              <a:rPr sz="2200" spc="3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на</a:t>
            </a:r>
            <a:r>
              <a:rPr sz="2200" spc="35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период</a:t>
            </a:r>
            <a:r>
              <a:rPr sz="2200" spc="3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до</a:t>
            </a:r>
            <a:r>
              <a:rPr sz="2200" spc="34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2025</a:t>
            </a:r>
            <a:r>
              <a:rPr sz="2200" spc="340" dirty="0">
                <a:latin typeface="Times New Roman"/>
                <a:cs typeface="Times New Roman"/>
              </a:rPr>
              <a:t> </a:t>
            </a:r>
            <a:r>
              <a:rPr sz="2200" spc="-35" dirty="0">
                <a:latin typeface="Times New Roman"/>
                <a:cs typeface="Times New Roman"/>
              </a:rPr>
              <a:t>года</a:t>
            </a:r>
            <a:endParaRPr sz="2200" dirty="0">
              <a:latin typeface="Times New Roman"/>
              <a:cs typeface="Times New Roman"/>
            </a:endParaRPr>
          </a:p>
          <a:p>
            <a:pPr marL="241300">
              <a:lnSpc>
                <a:spcPts val="1850"/>
              </a:lnSpc>
            </a:pPr>
            <a:r>
              <a:rPr sz="2200" spc="-5" dirty="0">
                <a:latin typeface="Times New Roman"/>
                <a:cs typeface="Times New Roman"/>
              </a:rPr>
              <a:t>(утверждена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распоряжением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Правительства</a:t>
            </a:r>
            <a:r>
              <a:rPr sz="2200" spc="1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Российской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Федерации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от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29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мая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2015</a:t>
            </a:r>
            <a:r>
              <a:rPr sz="2200" spc="5" dirty="0">
                <a:latin typeface="Times New Roman"/>
                <a:cs typeface="Times New Roman"/>
              </a:rPr>
              <a:t> </a:t>
            </a:r>
            <a:r>
              <a:rPr sz="2200" spc="-114" dirty="0">
                <a:latin typeface="Times New Roman"/>
                <a:cs typeface="Times New Roman"/>
              </a:rPr>
              <a:t>г.</a:t>
            </a:r>
            <a:endParaRPr sz="2200" dirty="0">
              <a:latin typeface="Times New Roman"/>
              <a:cs typeface="Times New Roman"/>
            </a:endParaRPr>
          </a:p>
          <a:p>
            <a:pPr marL="241300">
              <a:lnSpc>
                <a:spcPts val="2245"/>
              </a:lnSpc>
            </a:pPr>
            <a:r>
              <a:rPr sz="2200" spc="5" dirty="0">
                <a:latin typeface="Times New Roman"/>
                <a:cs typeface="Times New Roman"/>
              </a:rPr>
              <a:t>№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996-р</a:t>
            </a:r>
            <a:r>
              <a:rPr sz="2200" spc="-5" dirty="0" smtClean="0">
                <a:latin typeface="Times New Roman"/>
                <a:cs typeface="Times New Roman"/>
              </a:rPr>
              <a:t>);</a:t>
            </a:r>
            <a:endParaRPr lang="ru-RU" sz="2200" spc="-5" dirty="0">
              <a:latin typeface="Times New Roman"/>
              <a:cs typeface="Times New Roman"/>
            </a:endParaRPr>
          </a:p>
          <a:p>
            <a:pPr marL="241300">
              <a:lnSpc>
                <a:spcPts val="2245"/>
              </a:lnSpc>
            </a:pPr>
            <a:endParaRPr lang="ru-RU" sz="2200" spc="-5" dirty="0" smtClean="0">
              <a:latin typeface="Times New Roman"/>
              <a:cs typeface="Times New Roman"/>
            </a:endParaRPr>
          </a:p>
          <a:p>
            <a:pPr marL="584200" indent="-342900">
              <a:lnSpc>
                <a:spcPts val="2245"/>
              </a:lnSpc>
              <a:buFont typeface="Arial" panose="020B0604020202020204" pitchFamily="34" charset="0"/>
              <a:buChar char="•"/>
            </a:pPr>
            <a:r>
              <a:rPr lang="ru-RU" sz="2200" spc="-5" dirty="0" smtClean="0">
                <a:latin typeface="Times New Roman"/>
                <a:cs typeface="Times New Roman"/>
              </a:rPr>
              <a:t>План мероприятий</a:t>
            </a:r>
            <a:r>
              <a:rPr lang="ru-RU" sz="2200" spc="-5" dirty="0">
                <a:latin typeface="Times New Roman"/>
                <a:cs typeface="Times New Roman"/>
              </a:rPr>
              <a:t> </a:t>
            </a:r>
            <a:r>
              <a:rPr lang="ru-RU" sz="2200" spc="-5" dirty="0" smtClean="0">
                <a:latin typeface="Times New Roman"/>
                <a:cs typeface="Times New Roman"/>
              </a:rPr>
              <a:t>по </a:t>
            </a:r>
            <a:r>
              <a:rPr lang="ru-RU" sz="2200" spc="5" dirty="0" smtClean="0">
                <a:latin typeface="Times New Roman"/>
                <a:cs typeface="Times New Roman"/>
              </a:rPr>
              <a:t>реализации</a:t>
            </a:r>
            <a:r>
              <a:rPr lang="ru-RU" sz="2200" spc="5" dirty="0">
                <a:latin typeface="Times New Roman"/>
                <a:cs typeface="Times New Roman"/>
              </a:rPr>
              <a:t> </a:t>
            </a:r>
            <a:r>
              <a:rPr lang="ru-RU" sz="2200" dirty="0" smtClean="0">
                <a:latin typeface="Times New Roman"/>
                <a:cs typeface="Times New Roman"/>
              </a:rPr>
              <a:t>в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spc="-5" dirty="0" smtClean="0">
                <a:latin typeface="Times New Roman"/>
                <a:cs typeface="Times New Roman"/>
              </a:rPr>
              <a:t>2021-2025</a:t>
            </a:r>
            <a:r>
              <a:rPr lang="ru-RU" sz="2200" spc="-5" dirty="0">
                <a:latin typeface="Times New Roman"/>
                <a:cs typeface="Times New Roman"/>
              </a:rPr>
              <a:t> </a:t>
            </a:r>
            <a:r>
              <a:rPr lang="ru-RU" sz="2200" spc="-25" dirty="0" smtClean="0">
                <a:latin typeface="Times New Roman"/>
                <a:cs typeface="Times New Roman"/>
              </a:rPr>
              <a:t>годах </a:t>
            </a:r>
            <a:r>
              <a:rPr lang="ru-RU" sz="2200" spc="-10" dirty="0" smtClean="0">
                <a:latin typeface="Times New Roman"/>
                <a:cs typeface="Times New Roman"/>
              </a:rPr>
              <a:t>Стратегии </a:t>
            </a:r>
            <a:r>
              <a:rPr lang="ru-RU" sz="2200" spc="-5" dirty="0" smtClean="0">
                <a:latin typeface="Times New Roman"/>
                <a:cs typeface="Times New Roman"/>
              </a:rPr>
              <a:t>развития </a:t>
            </a:r>
            <a:r>
              <a:rPr lang="ru-RU" sz="2200" spc="-40" dirty="0" smtClean="0">
                <a:latin typeface="Times New Roman"/>
                <a:cs typeface="Times New Roman"/>
              </a:rPr>
              <a:t>в</a:t>
            </a:r>
            <a:r>
              <a:rPr lang="ru-RU" sz="2200" spc="45" dirty="0" smtClean="0">
                <a:latin typeface="Times New Roman"/>
                <a:cs typeface="Times New Roman"/>
              </a:rPr>
              <a:t>о</a:t>
            </a:r>
            <a:r>
              <a:rPr lang="ru-RU" sz="2200" spc="5" dirty="0" smtClean="0">
                <a:latin typeface="Times New Roman"/>
                <a:cs typeface="Times New Roman"/>
              </a:rPr>
              <a:t>сп</a:t>
            </a:r>
            <a:r>
              <a:rPr lang="ru-RU" sz="2200" spc="-10" dirty="0" smtClean="0">
                <a:latin typeface="Times New Roman"/>
                <a:cs typeface="Times New Roman"/>
              </a:rPr>
              <a:t>и</a:t>
            </a:r>
            <a:r>
              <a:rPr lang="ru-RU" sz="2200" spc="15" dirty="0" smtClean="0">
                <a:latin typeface="Times New Roman"/>
                <a:cs typeface="Times New Roman"/>
              </a:rPr>
              <a:t>т</a:t>
            </a:r>
            <a:r>
              <a:rPr lang="ru-RU" sz="2200" spc="5" dirty="0" smtClean="0">
                <a:latin typeface="Times New Roman"/>
                <a:cs typeface="Times New Roman"/>
              </a:rPr>
              <a:t>ан</a:t>
            </a:r>
            <a:r>
              <a:rPr lang="ru-RU" sz="2200" spc="-10" dirty="0" smtClean="0">
                <a:latin typeface="Times New Roman"/>
                <a:cs typeface="Times New Roman"/>
              </a:rPr>
              <a:t>и</a:t>
            </a:r>
            <a:r>
              <a:rPr lang="ru-RU" sz="2200" dirty="0" smtClean="0">
                <a:latin typeface="Times New Roman"/>
                <a:cs typeface="Times New Roman"/>
              </a:rPr>
              <a:t>я в </a:t>
            </a:r>
            <a:r>
              <a:rPr lang="ru-RU" sz="2200" spc="-50" dirty="0" smtClean="0">
                <a:latin typeface="Times New Roman"/>
                <a:cs typeface="Times New Roman"/>
              </a:rPr>
              <a:t>Р</a:t>
            </a:r>
            <a:r>
              <a:rPr lang="ru-RU" sz="2200" spc="45" dirty="0" smtClean="0">
                <a:latin typeface="Times New Roman"/>
                <a:cs typeface="Times New Roman"/>
              </a:rPr>
              <a:t>о</a:t>
            </a:r>
            <a:r>
              <a:rPr lang="ru-RU" sz="2200" dirty="0" smtClean="0">
                <a:latin typeface="Times New Roman"/>
                <a:cs typeface="Times New Roman"/>
              </a:rPr>
              <a:t>сси</a:t>
            </a:r>
            <a:r>
              <a:rPr lang="ru-RU" sz="2200" spc="-5" dirty="0" smtClean="0">
                <a:latin typeface="Times New Roman"/>
                <a:cs typeface="Times New Roman"/>
              </a:rPr>
              <a:t>й</a:t>
            </a:r>
            <a:r>
              <a:rPr lang="ru-RU" sz="2200" dirty="0" smtClean="0">
                <a:latin typeface="Times New Roman"/>
                <a:cs typeface="Times New Roman"/>
              </a:rPr>
              <a:t>с</a:t>
            </a:r>
            <a:r>
              <a:rPr lang="ru-RU" sz="2200" spc="-130" dirty="0" smtClean="0">
                <a:latin typeface="Times New Roman"/>
                <a:cs typeface="Times New Roman"/>
              </a:rPr>
              <a:t>к</a:t>
            </a:r>
            <a:r>
              <a:rPr lang="ru-RU" sz="2200" spc="5" dirty="0" smtClean="0">
                <a:latin typeface="Times New Roman"/>
                <a:cs typeface="Times New Roman"/>
              </a:rPr>
              <a:t>ой</a:t>
            </a:r>
            <a:r>
              <a:rPr lang="ru-RU" sz="2200" dirty="0" smtClean="0">
                <a:latin typeface="Times New Roman"/>
                <a:cs typeface="Times New Roman"/>
              </a:rPr>
              <a:t>	Ф</a:t>
            </a:r>
            <a:r>
              <a:rPr lang="ru-RU" sz="2200" spc="-20" dirty="0" smtClean="0">
                <a:latin typeface="Times New Roman"/>
                <a:cs typeface="Times New Roman"/>
              </a:rPr>
              <a:t>ед</a:t>
            </a:r>
            <a:r>
              <a:rPr lang="ru-RU" sz="2200" spc="5" dirty="0" smtClean="0">
                <a:latin typeface="Times New Roman"/>
                <a:cs typeface="Times New Roman"/>
              </a:rPr>
              <a:t>ерац</a:t>
            </a:r>
            <a:r>
              <a:rPr lang="ru-RU" sz="2200" spc="-30" dirty="0" smtClean="0">
                <a:latin typeface="Times New Roman"/>
                <a:cs typeface="Times New Roman"/>
              </a:rPr>
              <a:t>и</a:t>
            </a:r>
            <a:r>
              <a:rPr lang="ru-RU" sz="2200" spc="5" dirty="0" smtClean="0">
                <a:latin typeface="Times New Roman"/>
                <a:cs typeface="Times New Roman"/>
              </a:rPr>
              <a:t>и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spc="-5" dirty="0" smtClean="0">
                <a:latin typeface="Times New Roman"/>
                <a:cs typeface="Times New Roman"/>
              </a:rPr>
              <a:t>н</a:t>
            </a:r>
            <a:r>
              <a:rPr lang="ru-RU" sz="2200" dirty="0" smtClean="0">
                <a:latin typeface="Times New Roman"/>
                <a:cs typeface="Times New Roman"/>
              </a:rPr>
              <a:t>а	пе</a:t>
            </a:r>
            <a:r>
              <a:rPr lang="ru-RU" sz="2200" spc="-25" dirty="0" smtClean="0">
                <a:latin typeface="Times New Roman"/>
                <a:cs typeface="Times New Roman"/>
              </a:rPr>
              <a:t>р</a:t>
            </a:r>
            <a:r>
              <a:rPr lang="ru-RU" sz="2200" dirty="0" smtClean="0">
                <a:latin typeface="Times New Roman"/>
                <a:cs typeface="Times New Roman"/>
              </a:rPr>
              <a:t>и</a:t>
            </a:r>
            <a:r>
              <a:rPr lang="ru-RU" sz="2200" spc="-75" dirty="0" smtClean="0">
                <a:latin typeface="Times New Roman"/>
                <a:cs typeface="Times New Roman"/>
              </a:rPr>
              <a:t>о</a:t>
            </a:r>
            <a:r>
              <a:rPr lang="ru-RU" sz="2200" spc="5" dirty="0" smtClean="0">
                <a:latin typeface="Times New Roman"/>
                <a:cs typeface="Times New Roman"/>
              </a:rPr>
              <a:t>д</a:t>
            </a:r>
            <a:r>
              <a:rPr lang="ru-RU" sz="2200" dirty="0" smtClean="0">
                <a:latin typeface="Times New Roman"/>
                <a:cs typeface="Times New Roman"/>
              </a:rPr>
              <a:t>	</a:t>
            </a:r>
            <a:r>
              <a:rPr lang="ru-RU" sz="2200" spc="5" dirty="0" smtClean="0">
                <a:latin typeface="Times New Roman"/>
                <a:cs typeface="Times New Roman"/>
              </a:rPr>
              <a:t>до </a:t>
            </a:r>
            <a:r>
              <a:rPr lang="ru-RU" sz="2200" dirty="0" smtClean="0">
                <a:latin typeface="Times New Roman"/>
                <a:cs typeface="Times New Roman"/>
              </a:rPr>
              <a:t>202</a:t>
            </a:r>
            <a:r>
              <a:rPr lang="ru-RU" sz="2200" spc="5" dirty="0" smtClean="0">
                <a:latin typeface="Times New Roman"/>
                <a:cs typeface="Times New Roman"/>
              </a:rPr>
              <a:t>5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spc="-45" dirty="0" smtClean="0">
                <a:latin typeface="Times New Roman"/>
                <a:cs typeface="Times New Roman"/>
              </a:rPr>
              <a:t>г</a:t>
            </a:r>
            <a:r>
              <a:rPr lang="ru-RU" sz="2200" spc="-70" dirty="0" smtClean="0">
                <a:latin typeface="Times New Roman"/>
                <a:cs typeface="Times New Roman"/>
              </a:rPr>
              <a:t>о</a:t>
            </a:r>
            <a:r>
              <a:rPr lang="ru-RU" sz="2200" spc="5" dirty="0" smtClean="0">
                <a:latin typeface="Times New Roman"/>
                <a:cs typeface="Times New Roman"/>
              </a:rPr>
              <a:t>да</a:t>
            </a:r>
            <a:r>
              <a:rPr lang="ru-RU" sz="2200" dirty="0">
                <a:latin typeface="Times New Roman"/>
                <a:cs typeface="Times New Roman"/>
              </a:rPr>
              <a:t> </a:t>
            </a:r>
            <a:r>
              <a:rPr lang="ru-RU" sz="2200" spc="5" dirty="0" smtClean="0">
                <a:latin typeface="Times New Roman"/>
                <a:cs typeface="Times New Roman"/>
              </a:rPr>
              <a:t>(</a:t>
            </a:r>
            <a:r>
              <a:rPr lang="ru-RU" sz="2200" spc="-20" dirty="0" smtClean="0">
                <a:latin typeface="Times New Roman"/>
                <a:cs typeface="Times New Roman"/>
              </a:rPr>
              <a:t>у</a:t>
            </a:r>
            <a:r>
              <a:rPr lang="ru-RU" sz="2200" dirty="0" smtClean="0">
                <a:latin typeface="Times New Roman"/>
                <a:cs typeface="Times New Roman"/>
              </a:rPr>
              <a:t>т</a:t>
            </a:r>
            <a:r>
              <a:rPr lang="ru-RU" sz="2200" spc="-40" dirty="0" smtClean="0">
                <a:latin typeface="Times New Roman"/>
                <a:cs typeface="Times New Roman"/>
              </a:rPr>
              <a:t>в</a:t>
            </a:r>
            <a:r>
              <a:rPr lang="ru-RU" sz="2200" dirty="0" smtClean="0">
                <a:latin typeface="Times New Roman"/>
                <a:cs typeface="Times New Roman"/>
              </a:rPr>
              <a:t>ер</a:t>
            </a:r>
            <a:r>
              <a:rPr lang="ru-RU" sz="2200" spc="20" dirty="0" smtClean="0">
                <a:latin typeface="Times New Roman"/>
                <a:cs typeface="Times New Roman"/>
              </a:rPr>
              <a:t>ж</a:t>
            </a:r>
            <a:r>
              <a:rPr lang="ru-RU" sz="2200" spc="5" dirty="0" smtClean="0">
                <a:latin typeface="Times New Roman"/>
                <a:cs typeface="Times New Roman"/>
              </a:rPr>
              <a:t>ден </a:t>
            </a:r>
            <a:r>
              <a:rPr lang="ru-RU" sz="2200" spc="-5" dirty="0" smtClean="0">
                <a:latin typeface="Times New Roman"/>
                <a:cs typeface="Times New Roman"/>
              </a:rPr>
              <a:t>распоряжением </a:t>
            </a:r>
            <a:r>
              <a:rPr lang="ru-RU" sz="2200" spc="-10" dirty="0" smtClean="0">
                <a:latin typeface="Times New Roman"/>
                <a:cs typeface="Times New Roman"/>
              </a:rPr>
              <a:t>Правительства</a:t>
            </a:r>
            <a:r>
              <a:rPr lang="ru-RU" sz="2200" spc="-10" dirty="0">
                <a:latin typeface="Times New Roman"/>
                <a:cs typeface="Times New Roman"/>
              </a:rPr>
              <a:t> </a:t>
            </a:r>
            <a:r>
              <a:rPr lang="ru-RU" sz="2200" spc="-15" dirty="0" smtClean="0">
                <a:latin typeface="Times New Roman"/>
                <a:cs typeface="Times New Roman"/>
              </a:rPr>
              <a:t>Российской </a:t>
            </a:r>
            <a:r>
              <a:rPr lang="ru-RU" sz="2200" spc="-10" dirty="0" smtClean="0">
                <a:latin typeface="Times New Roman"/>
                <a:cs typeface="Times New Roman"/>
              </a:rPr>
              <a:t>Федерации от </a:t>
            </a:r>
            <a:r>
              <a:rPr lang="ru-RU" sz="2200" dirty="0" smtClean="0">
                <a:latin typeface="Times New Roman"/>
                <a:cs typeface="Times New Roman"/>
              </a:rPr>
              <a:t>12 </a:t>
            </a:r>
            <a:r>
              <a:rPr lang="ru-RU" sz="2200" spc="-10" dirty="0" smtClean="0">
                <a:latin typeface="Times New Roman"/>
                <a:cs typeface="Times New Roman"/>
              </a:rPr>
              <a:t>ноября </a:t>
            </a:r>
            <a:r>
              <a:rPr lang="ru-RU" sz="2200" dirty="0" smtClean="0">
                <a:latin typeface="Times New Roman"/>
                <a:cs typeface="Times New Roman"/>
              </a:rPr>
              <a:t>2020 </a:t>
            </a:r>
            <a:r>
              <a:rPr lang="ru-RU" sz="2200" spc="-114" dirty="0" smtClean="0">
                <a:latin typeface="Times New Roman"/>
                <a:cs typeface="Times New Roman"/>
              </a:rPr>
              <a:t>г. </a:t>
            </a:r>
            <a:r>
              <a:rPr lang="ru-RU" sz="2200" spc="5" dirty="0" smtClean="0">
                <a:latin typeface="Times New Roman"/>
                <a:cs typeface="Times New Roman"/>
              </a:rPr>
              <a:t>№</a:t>
            </a:r>
            <a:r>
              <a:rPr lang="ru-RU" sz="2200" spc="-45" dirty="0" smtClean="0">
                <a:latin typeface="Times New Roman"/>
                <a:cs typeface="Times New Roman"/>
              </a:rPr>
              <a:t> </a:t>
            </a:r>
            <a:r>
              <a:rPr lang="ru-RU" sz="2200" spc="-5" dirty="0" smtClean="0">
                <a:latin typeface="Times New Roman"/>
                <a:cs typeface="Times New Roman"/>
              </a:rPr>
              <a:t>2945-р);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51205" y="291541"/>
            <a:ext cx="9027160" cy="12223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3195"/>
              </a:lnSpc>
              <a:spcBef>
                <a:spcPts val="110"/>
              </a:spcBef>
            </a:pPr>
            <a:r>
              <a:rPr sz="2800" b="0" spc="5" dirty="0">
                <a:latin typeface="Times New Roman"/>
                <a:cs typeface="Times New Roman"/>
              </a:rPr>
              <a:t>С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учетом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государственных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задач</a:t>
            </a:r>
            <a:r>
              <a:rPr sz="2800" b="0" spc="-7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осуществлена</a:t>
            </a:r>
            <a:r>
              <a:rPr sz="2800" b="0" spc="-3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работа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3020"/>
              </a:lnSpc>
              <a:spcBef>
                <a:spcPts val="215"/>
              </a:spcBef>
            </a:pPr>
            <a:r>
              <a:rPr sz="2800" b="0" spc="5" dirty="0">
                <a:latin typeface="Times New Roman"/>
                <a:cs typeface="Times New Roman"/>
              </a:rPr>
              <a:t>по</a:t>
            </a:r>
            <a:r>
              <a:rPr sz="2800" b="0" spc="-2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пересмотру</a:t>
            </a:r>
            <a:r>
              <a:rPr sz="2800" b="0" spc="-65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подходов</a:t>
            </a:r>
            <a:r>
              <a:rPr sz="2800" b="0" spc="-5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к </a:t>
            </a:r>
            <a:r>
              <a:rPr sz="2800" b="0" spc="5" dirty="0">
                <a:latin typeface="Times New Roman"/>
                <a:cs typeface="Times New Roman"/>
              </a:rPr>
              <a:t>реализации</a:t>
            </a:r>
            <a:r>
              <a:rPr sz="2800" b="0" spc="-9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системы</a:t>
            </a:r>
            <a:r>
              <a:rPr sz="2800" b="0" spc="-40" dirty="0">
                <a:latin typeface="Times New Roman"/>
                <a:cs typeface="Times New Roman"/>
              </a:rPr>
              <a:t> </a:t>
            </a:r>
            <a:r>
              <a:rPr sz="2800" b="0" spc="10" dirty="0">
                <a:latin typeface="Times New Roman"/>
                <a:cs typeface="Times New Roman"/>
              </a:rPr>
              <a:t>воспитания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в</a:t>
            </a:r>
            <a:r>
              <a:rPr sz="2800" b="0" spc="-2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Российской</a:t>
            </a:r>
            <a:r>
              <a:rPr sz="2800" b="0" spc="-9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Федерации.</a:t>
            </a:r>
            <a:r>
              <a:rPr sz="2800" b="0" spc="-8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Это</a:t>
            </a:r>
            <a:r>
              <a:rPr sz="2800" b="0" spc="1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определено</a:t>
            </a:r>
            <a:r>
              <a:rPr sz="2800" b="0" spc="-10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в: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7244" y="1810893"/>
            <a:ext cx="10365105" cy="424180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2700" marR="10795" algn="just">
              <a:lnSpc>
                <a:spcPct val="90000"/>
              </a:lnSpc>
              <a:spcBef>
                <a:spcPts val="405"/>
              </a:spcBef>
              <a:tabLst>
                <a:tab pos="716915" algn="l"/>
              </a:tabLst>
            </a:pPr>
            <a:r>
              <a:rPr lang="ru-RU" sz="2600" spc="-10" dirty="0" smtClean="0">
                <a:latin typeface="Times New Roman"/>
                <a:cs typeface="Times New Roman"/>
              </a:rPr>
              <a:t>4.</a:t>
            </a:r>
            <a:r>
              <a:rPr sz="2600" spc="-10" dirty="0" err="1" smtClean="0">
                <a:latin typeface="Times New Roman"/>
                <a:cs typeface="Times New Roman"/>
              </a:rPr>
              <a:t>Федеральных</a:t>
            </a:r>
            <a:r>
              <a:rPr sz="2600" spc="-5" dirty="0" smtClean="0">
                <a:latin typeface="Times New Roman"/>
                <a:cs typeface="Times New Roman"/>
              </a:rPr>
              <a:t> </a:t>
            </a:r>
            <a:r>
              <a:rPr sz="2600" spc="-20" dirty="0" err="1" smtClean="0">
                <a:latin typeface="Times New Roman"/>
                <a:cs typeface="Times New Roman"/>
              </a:rPr>
              <a:t>государственных</a:t>
            </a:r>
            <a:r>
              <a:rPr sz="2600" spc="-15" dirty="0" smtClean="0">
                <a:latin typeface="Times New Roman"/>
                <a:cs typeface="Times New Roman"/>
              </a:rPr>
              <a:t> </a:t>
            </a:r>
            <a:r>
              <a:rPr sz="2600" spc="-10" dirty="0" err="1" smtClean="0">
                <a:latin typeface="Times New Roman"/>
                <a:cs typeface="Times New Roman"/>
              </a:rPr>
              <a:t>образовательных</a:t>
            </a:r>
            <a:r>
              <a:rPr sz="2600" spc="-5" dirty="0" smtClean="0">
                <a:latin typeface="Times New Roman"/>
                <a:cs typeface="Times New Roman"/>
              </a:rPr>
              <a:t> </a:t>
            </a:r>
            <a:r>
              <a:rPr sz="2600" dirty="0" err="1" smtClean="0">
                <a:latin typeface="Times New Roman"/>
                <a:cs typeface="Times New Roman"/>
              </a:rPr>
              <a:t>стандартах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5" dirty="0" smtClean="0">
                <a:latin typeface="Times New Roman"/>
                <a:cs typeface="Times New Roman"/>
              </a:rPr>
              <a:t> </a:t>
            </a:r>
            <a:r>
              <a:rPr sz="2600" spc="-25" dirty="0" err="1" smtClean="0">
                <a:latin typeface="Times New Roman"/>
                <a:cs typeface="Times New Roman"/>
              </a:rPr>
              <a:t>дошкольного</a:t>
            </a:r>
            <a:r>
              <a:rPr sz="2600" spc="-25" dirty="0" smtClean="0">
                <a:latin typeface="Times New Roman"/>
                <a:cs typeface="Times New Roman"/>
              </a:rPr>
              <a:t>, </a:t>
            </a:r>
            <a:r>
              <a:rPr sz="2600" spc="-20" dirty="0" err="1" smtClean="0">
                <a:latin typeface="Times New Roman"/>
                <a:cs typeface="Times New Roman"/>
              </a:rPr>
              <a:t>начального</a:t>
            </a:r>
            <a:r>
              <a:rPr sz="2600" spc="-20" dirty="0" smtClean="0">
                <a:latin typeface="Times New Roman"/>
                <a:cs typeface="Times New Roman"/>
              </a:rPr>
              <a:t> </a:t>
            </a:r>
            <a:r>
              <a:rPr sz="2600" spc="-15" dirty="0" err="1" smtClean="0">
                <a:latin typeface="Times New Roman"/>
                <a:cs typeface="Times New Roman"/>
              </a:rPr>
              <a:t>общего</a:t>
            </a:r>
            <a:r>
              <a:rPr sz="2600" spc="-15" dirty="0" smtClean="0">
                <a:latin typeface="Times New Roman"/>
                <a:cs typeface="Times New Roman"/>
              </a:rPr>
              <a:t>, </a:t>
            </a:r>
            <a:r>
              <a:rPr sz="2600" spc="-5" dirty="0" err="1" smtClean="0">
                <a:latin typeface="Times New Roman"/>
                <a:cs typeface="Times New Roman"/>
              </a:rPr>
              <a:t>основного</a:t>
            </a:r>
            <a:r>
              <a:rPr sz="2600" spc="-5" dirty="0" smtClean="0">
                <a:latin typeface="Times New Roman"/>
                <a:cs typeface="Times New Roman"/>
              </a:rPr>
              <a:t> </a:t>
            </a:r>
            <a:r>
              <a:rPr sz="2600" spc="-15" dirty="0" err="1" smtClean="0">
                <a:latin typeface="Times New Roman"/>
                <a:cs typeface="Times New Roman"/>
              </a:rPr>
              <a:t>общего</a:t>
            </a:r>
            <a:r>
              <a:rPr sz="2600" spc="-15" dirty="0" smtClean="0">
                <a:latin typeface="Times New Roman"/>
                <a:cs typeface="Times New Roman"/>
              </a:rPr>
              <a:t>, </a:t>
            </a:r>
            <a:r>
              <a:rPr sz="2600" spc="-20" dirty="0" err="1" smtClean="0">
                <a:latin typeface="Times New Roman"/>
                <a:cs typeface="Times New Roman"/>
              </a:rPr>
              <a:t>среднего</a:t>
            </a:r>
            <a:r>
              <a:rPr sz="2600" spc="-20" dirty="0" smtClean="0">
                <a:latin typeface="Times New Roman"/>
                <a:cs typeface="Times New Roman"/>
              </a:rPr>
              <a:t> </a:t>
            </a:r>
            <a:r>
              <a:rPr sz="2600" spc="-15" dirty="0" err="1" smtClean="0">
                <a:latin typeface="Times New Roman"/>
                <a:cs typeface="Times New Roman"/>
              </a:rPr>
              <a:t>общего</a:t>
            </a:r>
            <a:r>
              <a:rPr sz="2600" spc="-15" dirty="0" smtClean="0">
                <a:latin typeface="Times New Roman"/>
                <a:cs typeface="Times New Roman"/>
              </a:rPr>
              <a:t>, </a:t>
            </a:r>
            <a:r>
              <a:rPr sz="2600" spc="-10" dirty="0" smtClean="0">
                <a:latin typeface="Times New Roman"/>
                <a:cs typeface="Times New Roman"/>
              </a:rPr>
              <a:t> </a:t>
            </a:r>
            <a:r>
              <a:rPr sz="2600" spc="-20" dirty="0" err="1" smtClean="0">
                <a:latin typeface="Times New Roman"/>
                <a:cs typeface="Times New Roman"/>
              </a:rPr>
              <a:t>среднего</a:t>
            </a:r>
            <a:r>
              <a:rPr sz="2600" spc="-15" dirty="0" smtClean="0">
                <a:latin typeface="Times New Roman"/>
                <a:cs typeface="Times New Roman"/>
              </a:rPr>
              <a:t> </a:t>
            </a:r>
            <a:r>
              <a:rPr sz="2600" spc="-5" dirty="0" err="1" smtClean="0">
                <a:latin typeface="Times New Roman"/>
                <a:cs typeface="Times New Roman"/>
              </a:rPr>
              <a:t>профессионального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-5" dirty="0" err="1" smtClean="0">
                <a:latin typeface="Times New Roman"/>
                <a:cs typeface="Times New Roman"/>
              </a:rPr>
              <a:t>образования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-5" dirty="0" smtClean="0">
                <a:latin typeface="Times New Roman"/>
                <a:cs typeface="Times New Roman"/>
              </a:rPr>
              <a:t>с</a:t>
            </a:r>
            <a:r>
              <a:rPr sz="2600" spc="645" dirty="0" smtClean="0">
                <a:latin typeface="Times New Roman"/>
                <a:cs typeface="Times New Roman"/>
              </a:rPr>
              <a:t> </a:t>
            </a:r>
            <a:r>
              <a:rPr sz="2600" spc="-20" dirty="0" err="1" smtClean="0">
                <a:latin typeface="Times New Roman"/>
                <a:cs typeface="Times New Roman"/>
              </a:rPr>
              <a:t>включенным</a:t>
            </a:r>
            <a:r>
              <a:rPr sz="2600" spc="-20" dirty="0" smtClean="0">
                <a:latin typeface="Times New Roman"/>
                <a:cs typeface="Times New Roman"/>
              </a:rPr>
              <a:t> </a:t>
            </a:r>
            <a:r>
              <a:rPr sz="2600" spc="-635" dirty="0" smtClean="0">
                <a:latin typeface="Times New Roman"/>
                <a:cs typeface="Times New Roman"/>
              </a:rPr>
              <a:t> </a:t>
            </a:r>
            <a:r>
              <a:rPr sz="2600" spc="-5" dirty="0" err="1" smtClean="0">
                <a:latin typeface="Times New Roman"/>
                <a:cs typeface="Times New Roman"/>
              </a:rPr>
              <a:t>воспитательным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-30" dirty="0" err="1" smtClean="0">
                <a:latin typeface="Times New Roman"/>
                <a:cs typeface="Times New Roman"/>
              </a:rPr>
              <a:t>компонентом</a:t>
            </a:r>
            <a:r>
              <a:rPr sz="2600" spc="-30" dirty="0" smtClean="0">
                <a:latin typeface="Times New Roman"/>
                <a:cs typeface="Times New Roman"/>
              </a:rPr>
              <a:t>,</a:t>
            </a:r>
            <a:r>
              <a:rPr sz="2600" spc="-25" dirty="0" smtClean="0">
                <a:latin typeface="Times New Roman"/>
                <a:cs typeface="Times New Roman"/>
              </a:rPr>
              <a:t> </a:t>
            </a:r>
            <a:r>
              <a:rPr sz="2600" spc="-5" dirty="0" smtClean="0">
                <a:latin typeface="Times New Roman"/>
                <a:cs typeface="Times New Roman"/>
              </a:rPr>
              <a:t>а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dirty="0" err="1" smtClean="0">
                <a:latin typeface="Times New Roman"/>
                <a:cs typeface="Times New Roman"/>
              </a:rPr>
              <a:t>также</a:t>
            </a:r>
            <a:r>
              <a:rPr sz="2600" spc="5" dirty="0" smtClean="0">
                <a:latin typeface="Times New Roman"/>
                <a:cs typeface="Times New Roman"/>
              </a:rPr>
              <a:t> </a:t>
            </a:r>
            <a:r>
              <a:rPr sz="2600" spc="-15" dirty="0" err="1" smtClean="0">
                <a:latin typeface="Times New Roman"/>
                <a:cs typeface="Times New Roman"/>
              </a:rPr>
              <a:t>высшего</a:t>
            </a:r>
            <a:r>
              <a:rPr sz="2600" spc="-10" dirty="0" smtClean="0">
                <a:latin typeface="Times New Roman"/>
                <a:cs typeface="Times New Roman"/>
              </a:rPr>
              <a:t> </a:t>
            </a:r>
            <a:r>
              <a:rPr sz="2600" spc="-10" dirty="0" err="1" smtClean="0">
                <a:latin typeface="Times New Roman"/>
                <a:cs typeface="Times New Roman"/>
              </a:rPr>
              <a:t>образования</a:t>
            </a:r>
            <a:r>
              <a:rPr sz="2600" spc="-10" dirty="0" smtClean="0">
                <a:latin typeface="Times New Roman"/>
                <a:cs typeface="Times New Roman"/>
              </a:rPr>
              <a:t> </a:t>
            </a:r>
            <a:r>
              <a:rPr sz="2600" spc="-5" dirty="0" smtClean="0">
                <a:latin typeface="Times New Roman"/>
                <a:cs typeface="Times New Roman"/>
              </a:rPr>
              <a:t> </a:t>
            </a:r>
            <a:r>
              <a:rPr sz="2600" spc="-10" dirty="0" smtClean="0">
                <a:latin typeface="Times New Roman"/>
                <a:cs typeface="Times New Roman"/>
              </a:rPr>
              <a:t>(</a:t>
            </a:r>
            <a:r>
              <a:rPr sz="2600" spc="-10" dirty="0" err="1" smtClean="0">
                <a:latin typeface="Times New Roman"/>
                <a:cs typeface="Times New Roman"/>
              </a:rPr>
              <a:t>направление</a:t>
            </a:r>
            <a:r>
              <a:rPr sz="2600" spc="-45" dirty="0" smtClean="0">
                <a:latin typeface="Times New Roman"/>
                <a:cs typeface="Times New Roman"/>
              </a:rPr>
              <a:t> </a:t>
            </a:r>
            <a:r>
              <a:rPr sz="2600" spc="-30" dirty="0" err="1" smtClean="0">
                <a:latin typeface="Times New Roman"/>
                <a:cs typeface="Times New Roman"/>
              </a:rPr>
              <a:t>подготовки</a:t>
            </a:r>
            <a:r>
              <a:rPr sz="2600" spc="30" dirty="0" smtClean="0">
                <a:latin typeface="Times New Roman"/>
                <a:cs typeface="Times New Roman"/>
              </a:rPr>
              <a:t> </a:t>
            </a:r>
            <a:r>
              <a:rPr sz="2600" spc="-15" dirty="0" smtClean="0">
                <a:latin typeface="Times New Roman"/>
                <a:cs typeface="Times New Roman"/>
              </a:rPr>
              <a:t>«</a:t>
            </a:r>
            <a:r>
              <a:rPr sz="2600" spc="-15" dirty="0" err="1" smtClean="0">
                <a:latin typeface="Times New Roman"/>
                <a:cs typeface="Times New Roman"/>
              </a:rPr>
              <a:t>Образование</a:t>
            </a:r>
            <a:r>
              <a:rPr sz="2600" spc="35" dirty="0" smtClean="0">
                <a:latin typeface="Times New Roman"/>
                <a:cs typeface="Times New Roman"/>
              </a:rPr>
              <a:t> </a:t>
            </a:r>
            <a:r>
              <a:rPr sz="2600" spc="-5" dirty="0" smtClean="0">
                <a:latin typeface="Times New Roman"/>
                <a:cs typeface="Times New Roman"/>
              </a:rPr>
              <a:t>и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-10" dirty="0" err="1" smtClean="0">
                <a:latin typeface="Times New Roman"/>
                <a:cs typeface="Times New Roman"/>
              </a:rPr>
              <a:t>педагогические</a:t>
            </a:r>
            <a:r>
              <a:rPr sz="2600" spc="35" dirty="0" smtClean="0">
                <a:latin typeface="Times New Roman"/>
                <a:cs typeface="Times New Roman"/>
              </a:rPr>
              <a:t> </a:t>
            </a:r>
            <a:r>
              <a:rPr sz="2600" spc="-40" dirty="0" err="1" smtClean="0">
                <a:latin typeface="Times New Roman"/>
                <a:cs typeface="Times New Roman"/>
              </a:rPr>
              <a:t>науки</a:t>
            </a:r>
            <a:r>
              <a:rPr sz="2600" spc="-40" dirty="0" smtClean="0">
                <a:latin typeface="Times New Roman"/>
                <a:cs typeface="Times New Roman"/>
              </a:rPr>
              <a:t>»);</a:t>
            </a:r>
            <a:endParaRPr sz="2600" dirty="0" smtClean="0">
              <a:latin typeface="Times New Roman"/>
              <a:cs typeface="Times New Roman"/>
            </a:endParaRPr>
          </a:p>
          <a:p>
            <a:pPr marL="12700" marR="11430" algn="just">
              <a:lnSpc>
                <a:spcPct val="90000"/>
              </a:lnSpc>
              <a:spcBef>
                <a:spcPts val="985"/>
              </a:spcBef>
              <a:tabLst>
                <a:tab pos="436880" algn="l"/>
              </a:tabLst>
            </a:pPr>
            <a:r>
              <a:rPr lang="ru-RU" sz="2600" spc="-5" dirty="0" smtClean="0">
                <a:latin typeface="Times New Roman"/>
                <a:cs typeface="Times New Roman"/>
              </a:rPr>
              <a:t>5.</a:t>
            </a:r>
            <a:r>
              <a:rPr sz="2600" spc="-5" dirty="0" err="1" smtClean="0">
                <a:latin typeface="Times New Roman"/>
                <a:cs typeface="Times New Roman"/>
              </a:rPr>
              <a:t>Национальных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проектах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направления</a:t>
            </a:r>
            <a:r>
              <a:rPr sz="2600" spc="-10" dirty="0">
                <a:latin typeface="Times New Roman"/>
                <a:cs typeface="Times New Roman"/>
              </a:rPr>
              <a:t> «Образование»,</a:t>
            </a:r>
            <a:r>
              <a:rPr sz="2600" spc="-5" dirty="0">
                <a:latin typeface="Times New Roman"/>
                <a:cs typeface="Times New Roman"/>
              </a:rPr>
              <a:t> в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25" dirty="0">
                <a:latin typeface="Times New Roman"/>
                <a:cs typeface="Times New Roman"/>
              </a:rPr>
              <a:t>том</a:t>
            </a:r>
            <a:r>
              <a:rPr sz="2600" spc="-2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числе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федеральный проект </a:t>
            </a:r>
            <a:r>
              <a:rPr sz="2600" spc="-15" dirty="0">
                <a:latin typeface="Times New Roman"/>
                <a:cs typeface="Times New Roman"/>
              </a:rPr>
              <a:t>«Патриотическое </a:t>
            </a:r>
            <a:r>
              <a:rPr sz="2600" dirty="0">
                <a:latin typeface="Times New Roman"/>
                <a:cs typeface="Times New Roman"/>
              </a:rPr>
              <a:t>воспитание </a:t>
            </a:r>
            <a:r>
              <a:rPr sz="2600" spc="-5" dirty="0">
                <a:latin typeface="Times New Roman"/>
                <a:cs typeface="Times New Roman"/>
              </a:rPr>
              <a:t>граждан </a:t>
            </a:r>
            <a:r>
              <a:rPr sz="2600" spc="-20" dirty="0">
                <a:latin typeface="Times New Roman"/>
                <a:cs typeface="Times New Roman"/>
              </a:rPr>
              <a:t>Российской </a:t>
            </a:r>
            <a:r>
              <a:rPr sz="2600" spc="-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Федерации»;</a:t>
            </a:r>
            <a:endParaRPr sz="26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0000"/>
              </a:lnSpc>
              <a:spcBef>
                <a:spcPts val="1010"/>
              </a:spcBef>
              <a:buAutoNum type="arabicPeriod" startAt="6"/>
              <a:tabLst>
                <a:tab pos="457834" algn="l"/>
              </a:tabLst>
            </a:pPr>
            <a:r>
              <a:rPr sz="2600" spc="-5" dirty="0">
                <a:latin typeface="Times New Roman"/>
                <a:cs typeface="Times New Roman"/>
              </a:rPr>
              <a:t>Иных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нормативных</a:t>
            </a:r>
            <a:r>
              <a:rPr sz="2600" spc="-10" dirty="0">
                <a:latin typeface="Times New Roman"/>
                <a:cs typeface="Times New Roman"/>
              </a:rPr>
              <a:t> актах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Российской</a:t>
            </a:r>
            <a:r>
              <a:rPr sz="2600" spc="-10" dirty="0">
                <a:latin typeface="Times New Roman"/>
                <a:cs typeface="Times New Roman"/>
              </a:rPr>
              <a:t> Федерации,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затрагивающих </a:t>
            </a:r>
            <a:r>
              <a:rPr sz="2600" spc="-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сферы </a:t>
            </a:r>
            <a:r>
              <a:rPr sz="2600" spc="-5" dirty="0">
                <a:latin typeface="Times New Roman"/>
                <a:cs typeface="Times New Roman"/>
              </a:rPr>
              <a:t>образования, </a:t>
            </a:r>
            <a:r>
              <a:rPr sz="2600" spc="-15" dirty="0">
                <a:latin typeface="Times New Roman"/>
                <a:cs typeface="Times New Roman"/>
              </a:rPr>
              <a:t>физической </a:t>
            </a:r>
            <a:r>
              <a:rPr sz="2600" spc="-45" dirty="0">
                <a:latin typeface="Times New Roman"/>
                <a:cs typeface="Times New Roman"/>
              </a:rPr>
              <a:t>культуры </a:t>
            </a:r>
            <a:r>
              <a:rPr sz="2600" spc="-5" dirty="0">
                <a:latin typeface="Times New Roman"/>
                <a:cs typeface="Times New Roman"/>
              </a:rPr>
              <a:t>и спорта, </a:t>
            </a:r>
            <a:r>
              <a:rPr sz="2600" spc="-40" dirty="0">
                <a:latin typeface="Times New Roman"/>
                <a:cs typeface="Times New Roman"/>
              </a:rPr>
              <a:t>культуры, </a:t>
            </a:r>
            <a:r>
              <a:rPr sz="2600" dirty="0">
                <a:latin typeface="Times New Roman"/>
                <a:cs typeface="Times New Roman"/>
              </a:rPr>
              <a:t>семейной,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молодежной,</a:t>
            </a:r>
            <a:r>
              <a:rPr sz="2600" spc="20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национальной</a:t>
            </a:r>
            <a:r>
              <a:rPr sz="2600" spc="15" dirty="0">
                <a:latin typeface="Times New Roman"/>
                <a:cs typeface="Times New Roman"/>
              </a:rPr>
              <a:t> </a:t>
            </a:r>
            <a:r>
              <a:rPr sz="2600" spc="-10" dirty="0">
                <a:latin typeface="Times New Roman"/>
                <a:cs typeface="Times New Roman"/>
              </a:rPr>
              <a:t>политики.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1205" y="291541"/>
            <a:ext cx="9027160" cy="122237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ts val="3195"/>
              </a:lnSpc>
              <a:spcBef>
                <a:spcPts val="110"/>
              </a:spcBef>
            </a:pPr>
            <a:r>
              <a:rPr sz="2800" b="0" spc="5" dirty="0">
                <a:latin typeface="Times New Roman"/>
                <a:cs typeface="Times New Roman"/>
              </a:rPr>
              <a:t>С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учетом</a:t>
            </a:r>
            <a:r>
              <a:rPr sz="2800" b="0" spc="-5" dirty="0">
                <a:latin typeface="Times New Roman"/>
                <a:cs typeface="Times New Roman"/>
              </a:rPr>
              <a:t> </a:t>
            </a:r>
            <a:r>
              <a:rPr sz="2800" b="0" spc="-15" dirty="0">
                <a:latin typeface="Times New Roman"/>
                <a:cs typeface="Times New Roman"/>
              </a:rPr>
              <a:t>государственных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задач</a:t>
            </a:r>
            <a:r>
              <a:rPr sz="2800" b="0" spc="-7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осуществлена</a:t>
            </a:r>
            <a:r>
              <a:rPr sz="2800" b="0" spc="-3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работа</a:t>
            </a:r>
            <a:endParaRPr sz="2800">
              <a:latin typeface="Times New Roman"/>
              <a:cs typeface="Times New Roman"/>
            </a:endParaRPr>
          </a:p>
          <a:p>
            <a:pPr marL="12700" marR="5080">
              <a:lnSpc>
                <a:spcPts val="3020"/>
              </a:lnSpc>
              <a:spcBef>
                <a:spcPts val="215"/>
              </a:spcBef>
            </a:pPr>
            <a:r>
              <a:rPr sz="2800" b="0" spc="5" dirty="0">
                <a:latin typeface="Times New Roman"/>
                <a:cs typeface="Times New Roman"/>
              </a:rPr>
              <a:t>по</a:t>
            </a:r>
            <a:r>
              <a:rPr sz="2800" b="0" spc="-2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пересмотру</a:t>
            </a:r>
            <a:r>
              <a:rPr sz="2800" b="0" spc="-65" dirty="0">
                <a:latin typeface="Times New Roman"/>
                <a:cs typeface="Times New Roman"/>
              </a:rPr>
              <a:t> </a:t>
            </a:r>
            <a:r>
              <a:rPr sz="2800" b="0" spc="-30" dirty="0">
                <a:latin typeface="Times New Roman"/>
                <a:cs typeface="Times New Roman"/>
              </a:rPr>
              <a:t>подходов</a:t>
            </a:r>
            <a:r>
              <a:rPr sz="2800" b="0" spc="-5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к </a:t>
            </a:r>
            <a:r>
              <a:rPr sz="2800" b="0" spc="5" dirty="0">
                <a:latin typeface="Times New Roman"/>
                <a:cs typeface="Times New Roman"/>
              </a:rPr>
              <a:t>реализации</a:t>
            </a:r>
            <a:r>
              <a:rPr sz="2800" b="0" spc="-9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системы</a:t>
            </a:r>
            <a:r>
              <a:rPr sz="2800" b="0" spc="-40" dirty="0">
                <a:latin typeface="Times New Roman"/>
                <a:cs typeface="Times New Roman"/>
              </a:rPr>
              <a:t> </a:t>
            </a:r>
            <a:r>
              <a:rPr sz="2800" b="0" spc="10" dirty="0">
                <a:latin typeface="Times New Roman"/>
                <a:cs typeface="Times New Roman"/>
              </a:rPr>
              <a:t>воспитания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в</a:t>
            </a:r>
            <a:r>
              <a:rPr sz="2800" b="0" spc="-20" dirty="0">
                <a:latin typeface="Times New Roman"/>
                <a:cs typeface="Times New Roman"/>
              </a:rPr>
              <a:t> </a:t>
            </a:r>
            <a:r>
              <a:rPr sz="2800" b="0" spc="-10" dirty="0">
                <a:latin typeface="Times New Roman"/>
                <a:cs typeface="Times New Roman"/>
              </a:rPr>
              <a:t>Российской</a:t>
            </a:r>
            <a:r>
              <a:rPr sz="2800" b="0" spc="-9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Федерации.</a:t>
            </a:r>
            <a:r>
              <a:rPr sz="2800" b="0" spc="-8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Это</a:t>
            </a:r>
            <a:r>
              <a:rPr sz="2800" b="0" spc="1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определено</a:t>
            </a:r>
            <a:r>
              <a:rPr sz="2800" b="0" spc="-10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в: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343357"/>
            <a:ext cx="10279380" cy="122237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84"/>
              </a:spcBef>
            </a:pPr>
            <a:r>
              <a:rPr sz="2800" b="0" dirty="0">
                <a:latin typeface="Times New Roman"/>
                <a:cs typeface="Times New Roman"/>
              </a:rPr>
              <a:t>При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определении</a:t>
            </a:r>
            <a:r>
              <a:rPr sz="2800" b="0" spc="-5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содержания</a:t>
            </a:r>
            <a:r>
              <a:rPr sz="2800" b="0" spc="-6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воспитательной</a:t>
            </a:r>
            <a:r>
              <a:rPr sz="2800" b="0" spc="-5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деятельности</a:t>
            </a:r>
            <a:r>
              <a:rPr sz="2800" b="0" spc="-8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Штаба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воспитательной</a:t>
            </a:r>
            <a:r>
              <a:rPr sz="2800" b="0" spc="-7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работы</a:t>
            </a:r>
            <a:r>
              <a:rPr sz="2800" b="0" spc="-50" dirty="0">
                <a:latin typeface="Times New Roman"/>
                <a:cs typeface="Times New Roman"/>
              </a:rPr>
              <a:t> </a:t>
            </a:r>
            <a:r>
              <a:rPr sz="2800" b="0" spc="-25" dirty="0">
                <a:latin typeface="Times New Roman"/>
                <a:cs typeface="Times New Roman"/>
              </a:rPr>
              <a:t>необходимо</a:t>
            </a:r>
            <a:r>
              <a:rPr sz="2800" b="0" spc="-100" dirty="0">
                <a:latin typeface="Times New Roman"/>
                <a:cs typeface="Times New Roman"/>
              </a:rPr>
              <a:t> </a:t>
            </a:r>
            <a:r>
              <a:rPr sz="2800" b="0" spc="-25" dirty="0">
                <a:latin typeface="Times New Roman"/>
                <a:cs typeface="Times New Roman"/>
              </a:rPr>
              <a:t>руководствоваться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ts val="2975"/>
              </a:lnSpc>
            </a:pPr>
            <a:r>
              <a:rPr sz="2800" b="0" spc="-10" dirty="0">
                <a:latin typeface="Times New Roman"/>
                <a:cs typeface="Times New Roman"/>
              </a:rPr>
              <a:t>следующими</a:t>
            </a:r>
            <a:r>
              <a:rPr sz="2800" b="0" spc="-1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законодательными</a:t>
            </a:r>
            <a:r>
              <a:rPr sz="2800" b="0" spc="-7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и</a:t>
            </a:r>
            <a:r>
              <a:rPr sz="2800" b="0" spc="1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нормативно-правовыми</a:t>
            </a:r>
            <a:r>
              <a:rPr sz="2800" b="0" spc="-9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актами: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1768220"/>
            <a:ext cx="10236835" cy="39522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41300" indent="-228600">
              <a:lnSpc>
                <a:spcPts val="2039"/>
              </a:lnSpc>
              <a:spcBef>
                <a:spcPts val="9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0" dirty="0" err="1" smtClean="0">
                <a:latin typeface="Times New Roman"/>
                <a:cs typeface="Times New Roman"/>
              </a:rPr>
              <a:t>Федеральный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25" dirty="0" err="1" smtClean="0">
                <a:latin typeface="Times New Roman"/>
                <a:cs typeface="Times New Roman"/>
              </a:rPr>
              <a:t>закон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imes New Roman"/>
                <a:cs typeface="Times New Roman"/>
              </a:rPr>
              <a:t>Российской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Федерации</a:t>
            </a:r>
            <a:r>
              <a:rPr sz="2000" spc="40" dirty="0" smtClean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imes New Roman"/>
                <a:cs typeface="Times New Roman"/>
              </a:rPr>
              <a:t>от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29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декабря</a:t>
            </a:r>
            <a:r>
              <a:rPr sz="2000" dirty="0" smtClean="0">
                <a:latin typeface="Times New Roman"/>
                <a:cs typeface="Times New Roman"/>
              </a:rPr>
              <a:t> 2012</a:t>
            </a:r>
            <a:r>
              <a:rPr sz="2000" spc="-5" dirty="0" smtClean="0">
                <a:latin typeface="Times New Roman"/>
                <a:cs typeface="Times New Roman"/>
              </a:rPr>
              <a:t> </a:t>
            </a:r>
            <a:r>
              <a:rPr sz="2000" spc="-114" dirty="0" smtClean="0">
                <a:latin typeface="Times New Roman"/>
                <a:cs typeface="Times New Roman"/>
              </a:rPr>
              <a:t>г.</a:t>
            </a:r>
            <a:endParaRPr sz="2000" dirty="0" smtClean="0">
              <a:latin typeface="Times New Roman"/>
              <a:cs typeface="Times New Roman"/>
            </a:endParaRPr>
          </a:p>
          <a:p>
            <a:pPr marL="241300">
              <a:lnSpc>
                <a:spcPts val="1680"/>
              </a:lnSpc>
            </a:pPr>
            <a:r>
              <a:rPr sz="2000" spc="-10" dirty="0" smtClean="0">
                <a:latin typeface="Times New Roman"/>
                <a:cs typeface="Times New Roman"/>
              </a:rPr>
              <a:t>№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273-ФЗ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«Об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образовании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Федерации»</a:t>
            </a:r>
            <a:r>
              <a:rPr sz="2000" spc="80" dirty="0">
                <a:latin typeface="Times New Roman"/>
                <a:cs typeface="Times New Roman"/>
              </a:rPr>
              <a:t> </a:t>
            </a:r>
            <a:r>
              <a:rPr sz="2000" i="1" spc="-15" dirty="0">
                <a:latin typeface="Times New Roman"/>
                <a:cs typeface="Times New Roman"/>
              </a:rPr>
              <a:t>(с</a:t>
            </a:r>
            <a:r>
              <a:rPr sz="2000" i="1" spc="35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Times New Roman"/>
                <a:cs typeface="Times New Roman"/>
              </a:rPr>
              <a:t>учетом </a:t>
            </a:r>
            <a:r>
              <a:rPr sz="2000" i="1" spc="-10" dirty="0">
                <a:latin typeface="Times New Roman"/>
                <a:cs typeface="Times New Roman"/>
              </a:rPr>
              <a:t>изменений,</a:t>
            </a:r>
            <a:r>
              <a:rPr sz="2000" i="1" spc="-15" dirty="0">
                <a:latin typeface="Times New Roman"/>
                <a:cs typeface="Times New Roman"/>
              </a:rPr>
              <a:t> внесенных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1680"/>
              </a:lnSpc>
            </a:pPr>
            <a:r>
              <a:rPr sz="2000" i="1" spc="-10" dirty="0">
                <a:latin typeface="Times New Roman"/>
                <a:cs typeface="Times New Roman"/>
              </a:rPr>
              <a:t>Федеральным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25" dirty="0">
                <a:latin typeface="Times New Roman"/>
                <a:cs typeface="Times New Roman"/>
              </a:rPr>
              <a:t>законом</a:t>
            </a:r>
            <a:r>
              <a:rPr sz="2000" i="1" spc="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от</a:t>
            </a:r>
            <a:r>
              <a:rPr sz="2000" i="1" spc="-1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29.12.2022</a:t>
            </a:r>
            <a:r>
              <a:rPr sz="2000" i="1" spc="-50" dirty="0">
                <a:latin typeface="Times New Roman"/>
                <a:cs typeface="Times New Roman"/>
              </a:rPr>
              <a:t> </a:t>
            </a:r>
            <a:r>
              <a:rPr sz="2000" i="1" spc="-20" dirty="0">
                <a:latin typeface="Times New Roman"/>
                <a:cs typeface="Times New Roman"/>
              </a:rPr>
              <a:t>г.</a:t>
            </a:r>
            <a:r>
              <a:rPr sz="2000" i="1" spc="10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№</a:t>
            </a:r>
            <a:r>
              <a:rPr sz="2000" i="1" spc="25" dirty="0">
                <a:latin typeface="Times New Roman"/>
                <a:cs typeface="Times New Roman"/>
              </a:rPr>
              <a:t> </a:t>
            </a:r>
            <a:r>
              <a:rPr sz="2000" i="1" spc="5" dirty="0">
                <a:latin typeface="Times New Roman"/>
                <a:cs typeface="Times New Roman"/>
              </a:rPr>
              <a:t>642-ФЗ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О</a:t>
            </a:r>
            <a:r>
              <a:rPr sz="2000" i="1" spc="30" dirty="0">
                <a:latin typeface="Times New Roman"/>
                <a:cs typeface="Times New Roman"/>
              </a:rPr>
              <a:t> </a:t>
            </a:r>
            <a:r>
              <a:rPr sz="2000" i="1" spc="-15" dirty="0">
                <a:latin typeface="Times New Roman"/>
                <a:cs typeface="Times New Roman"/>
              </a:rPr>
              <a:t>внесении</a:t>
            </a:r>
            <a:r>
              <a:rPr sz="2000" i="1" spc="-5" dirty="0">
                <a:latin typeface="Times New Roman"/>
                <a:cs typeface="Times New Roman"/>
              </a:rPr>
              <a:t> </a:t>
            </a:r>
            <a:r>
              <a:rPr sz="2000" i="1" spc="-15" dirty="0">
                <a:latin typeface="Times New Roman"/>
                <a:cs typeface="Times New Roman"/>
              </a:rPr>
              <a:t>изменения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в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Федеральный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i="1" spc="-20" dirty="0">
                <a:latin typeface="Times New Roman"/>
                <a:cs typeface="Times New Roman"/>
              </a:rPr>
              <a:t>закон</a:t>
            </a:r>
            <a:r>
              <a:rPr sz="2000" i="1" spc="-5" dirty="0">
                <a:latin typeface="Times New Roman"/>
                <a:cs typeface="Times New Roman"/>
              </a:rPr>
              <a:t> «Об</a:t>
            </a:r>
            <a:r>
              <a:rPr sz="2000" i="1" spc="-15" dirty="0">
                <a:latin typeface="Times New Roman"/>
                <a:cs typeface="Times New Roman"/>
              </a:rPr>
              <a:t> </a:t>
            </a:r>
            <a:r>
              <a:rPr sz="2000" i="1" spc="-10" dirty="0">
                <a:latin typeface="Times New Roman"/>
                <a:cs typeface="Times New Roman"/>
              </a:rPr>
              <a:t>образовании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spc="-5" dirty="0">
                <a:latin typeface="Times New Roman"/>
                <a:cs typeface="Times New Roman"/>
              </a:rPr>
              <a:t>в</a:t>
            </a:r>
            <a:r>
              <a:rPr sz="2000" i="1" dirty="0">
                <a:latin typeface="Times New Roman"/>
                <a:cs typeface="Times New Roman"/>
              </a:rPr>
              <a:t> </a:t>
            </a:r>
            <a:r>
              <a:rPr sz="2000" i="1" spc="-15" dirty="0">
                <a:latin typeface="Times New Roman"/>
                <a:cs typeface="Times New Roman"/>
              </a:rPr>
              <a:t>Российской</a:t>
            </a:r>
            <a:r>
              <a:rPr sz="2000" i="1" spc="-35" dirty="0">
                <a:latin typeface="Times New Roman"/>
                <a:cs typeface="Times New Roman"/>
              </a:rPr>
              <a:t> </a:t>
            </a:r>
            <a:r>
              <a:rPr sz="2000" i="1" dirty="0">
                <a:latin typeface="Times New Roman"/>
                <a:cs typeface="Times New Roman"/>
              </a:rPr>
              <a:t>Федерации)</a:t>
            </a:r>
            <a:r>
              <a:rPr sz="2000" dirty="0">
                <a:latin typeface="Times New Roman"/>
                <a:cs typeface="Times New Roman"/>
              </a:rPr>
              <a:t>;</a:t>
            </a:r>
          </a:p>
          <a:p>
            <a:pPr marL="241300" indent="-228600">
              <a:lnSpc>
                <a:spcPts val="2039"/>
              </a:lnSpc>
              <a:spcBef>
                <a:spcPts val="26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Федеральный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закон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Федерации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24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июля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1998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г.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spc="-10" dirty="0">
                <a:latin typeface="Times New Roman"/>
                <a:cs typeface="Times New Roman"/>
              </a:rPr>
              <a:t>№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124-ФЗ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«Об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основных</a:t>
            </a:r>
            <a:r>
              <a:rPr sz="2000" spc="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гарантиях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прав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ребенка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Федерации»;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039"/>
              </a:lnSpc>
              <a:spcBef>
                <a:spcPts val="29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Федеральный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закон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Федерации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24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июня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1999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г.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1680"/>
              </a:lnSpc>
            </a:pPr>
            <a:r>
              <a:rPr sz="2000" spc="-10" dirty="0">
                <a:latin typeface="Times New Roman"/>
                <a:cs typeface="Times New Roman"/>
              </a:rPr>
              <a:t>№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120-ФЗ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«Об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основах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системы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профилактики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безнадзорности</a:t>
            </a:r>
          </a:p>
          <a:p>
            <a:pPr marL="241300">
              <a:lnSpc>
                <a:spcPts val="2039"/>
              </a:lnSpc>
            </a:pPr>
            <a:r>
              <a:rPr sz="2000" spc="-5" dirty="0">
                <a:latin typeface="Times New Roman"/>
                <a:cs typeface="Times New Roman"/>
              </a:rPr>
              <a:t>и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правонарушений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несовершеннолетних»;</a:t>
            </a:r>
            <a:endParaRPr sz="2000" dirty="0">
              <a:latin typeface="Times New Roman"/>
              <a:cs typeface="Times New Roman"/>
            </a:endParaRPr>
          </a:p>
          <a:p>
            <a:pPr marL="227965" marR="3246120" indent="-227965" algn="r">
              <a:lnSpc>
                <a:spcPts val="2039"/>
              </a:lnSpc>
              <a:spcBef>
                <a:spcPts val="290"/>
              </a:spcBef>
              <a:buFont typeface="Arial MT"/>
              <a:buChar char="•"/>
              <a:tabLst>
                <a:tab pos="227965" algn="l"/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Федеральный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закон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Федерации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25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июня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2002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г.</a:t>
            </a:r>
            <a:endParaRPr sz="2000" dirty="0">
              <a:latin typeface="Times New Roman"/>
              <a:cs typeface="Times New Roman"/>
            </a:endParaRPr>
          </a:p>
          <a:p>
            <a:pPr marR="3242310" algn="r">
              <a:lnSpc>
                <a:spcPts val="2039"/>
              </a:lnSpc>
            </a:pPr>
            <a:r>
              <a:rPr sz="2000" spc="-10" dirty="0">
                <a:latin typeface="Times New Roman"/>
                <a:cs typeface="Times New Roman"/>
              </a:rPr>
              <a:t>№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114-ФЗ</a:t>
            </a:r>
            <a:r>
              <a:rPr sz="2000" spc="-40" dirty="0">
                <a:latin typeface="Times New Roman"/>
                <a:cs typeface="Times New Roman"/>
              </a:rPr>
              <a:t> «О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противодействии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экстремисткой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деятельности»;</a:t>
            </a:r>
            <a:endParaRPr sz="20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039"/>
              </a:lnSpc>
              <a:spcBef>
                <a:spcPts val="26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0" dirty="0">
                <a:latin typeface="Times New Roman"/>
                <a:cs typeface="Times New Roman"/>
              </a:rPr>
              <a:t>Федеральный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закон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Федерации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29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декабря</a:t>
            </a:r>
            <a:r>
              <a:rPr sz="2000" dirty="0">
                <a:latin typeface="Times New Roman"/>
                <a:cs typeface="Times New Roman"/>
              </a:rPr>
              <a:t> 2010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г.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spc="-10" dirty="0" smtClean="0">
                <a:latin typeface="Times New Roman"/>
                <a:cs typeface="Times New Roman"/>
              </a:rPr>
              <a:t>№</a:t>
            </a:r>
            <a:r>
              <a:rPr sz="2000" spc="25" dirty="0" smtClean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436-ФЗ</a:t>
            </a:r>
            <a:r>
              <a:rPr sz="2000" spc="-35" dirty="0" smtClean="0">
                <a:latin typeface="Times New Roman"/>
                <a:cs typeface="Times New Roman"/>
              </a:rPr>
              <a:t> </a:t>
            </a:r>
            <a:r>
              <a:rPr sz="2000" spc="-40" dirty="0" smtClean="0">
                <a:latin typeface="Times New Roman"/>
                <a:cs typeface="Times New Roman"/>
              </a:rPr>
              <a:t>«О</a:t>
            </a:r>
            <a:r>
              <a:rPr sz="2000" spc="75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защите</a:t>
            </a:r>
            <a:r>
              <a:rPr sz="2000" spc="30" dirty="0" smtClean="0">
                <a:latin typeface="Times New Roman"/>
                <a:cs typeface="Times New Roman"/>
              </a:rPr>
              <a:t> </a:t>
            </a:r>
            <a:r>
              <a:rPr sz="2000" spc="-5" dirty="0" err="1" smtClean="0">
                <a:latin typeface="Times New Roman"/>
                <a:cs typeface="Times New Roman"/>
              </a:rPr>
              <a:t>детей</a:t>
            </a:r>
            <a:r>
              <a:rPr sz="2000" spc="15" dirty="0" smtClean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imes New Roman"/>
                <a:cs typeface="Times New Roman"/>
              </a:rPr>
              <a:t>от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imes New Roman"/>
                <a:cs typeface="Times New Roman"/>
              </a:rPr>
              <a:t>информации</a:t>
            </a:r>
            <a:r>
              <a:rPr sz="2000" spc="-15" dirty="0" smtClean="0">
                <a:latin typeface="Times New Roman"/>
                <a:cs typeface="Times New Roman"/>
              </a:rPr>
              <a:t>,</a:t>
            </a:r>
            <a:r>
              <a:rPr sz="2000" spc="85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причиняющей</a:t>
            </a:r>
            <a:r>
              <a:rPr sz="2000" spc="95" dirty="0" smtClean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imes New Roman"/>
                <a:cs typeface="Times New Roman"/>
              </a:rPr>
              <a:t>вред</a:t>
            </a:r>
            <a:r>
              <a:rPr sz="2000" spc="-5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их</a:t>
            </a:r>
            <a:r>
              <a:rPr sz="2000" spc="40" dirty="0" smtClean="0">
                <a:latin typeface="Times New Roman"/>
                <a:cs typeface="Times New Roman"/>
              </a:rPr>
              <a:t> </a:t>
            </a:r>
            <a:r>
              <a:rPr sz="2000" spc="-10" dirty="0" err="1" smtClean="0">
                <a:latin typeface="Times New Roman"/>
                <a:cs typeface="Times New Roman"/>
              </a:rPr>
              <a:t>здоровью</a:t>
            </a:r>
            <a:r>
              <a:rPr sz="2000" dirty="0" smtClean="0">
                <a:latin typeface="Times New Roman"/>
                <a:cs typeface="Times New Roman"/>
              </a:rPr>
              <a:t> </a:t>
            </a:r>
            <a:r>
              <a:rPr sz="2000" spc="-5" dirty="0" smtClean="0">
                <a:latin typeface="Times New Roman"/>
                <a:cs typeface="Times New Roman"/>
              </a:rPr>
              <a:t>и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-15" dirty="0" err="1" smtClean="0">
                <a:latin typeface="Times New Roman"/>
                <a:cs typeface="Times New Roman"/>
              </a:rPr>
              <a:t>развитию</a:t>
            </a:r>
            <a:r>
              <a:rPr sz="2000" spc="-15" dirty="0" smtClean="0">
                <a:latin typeface="Times New Roman"/>
                <a:cs typeface="Times New Roman"/>
              </a:rPr>
              <a:t>»;</a:t>
            </a:r>
            <a:endParaRPr sz="2000" dirty="0" smtClean="0">
              <a:latin typeface="Times New Roman"/>
              <a:cs typeface="Times New Roman"/>
            </a:endParaRPr>
          </a:p>
          <a:p>
            <a:pPr marL="241300" indent="-228600">
              <a:lnSpc>
                <a:spcPts val="2039"/>
              </a:lnSpc>
              <a:spcBef>
                <a:spcPts val="29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2000" spc="-10" dirty="0" err="1" smtClean="0">
                <a:latin typeface="Times New Roman"/>
                <a:cs typeface="Times New Roman"/>
              </a:rPr>
              <a:t>Федеральный</a:t>
            </a:r>
            <a:r>
              <a:rPr sz="2000" spc="20" dirty="0" smtClean="0">
                <a:latin typeface="Times New Roman"/>
                <a:cs typeface="Times New Roman"/>
              </a:rPr>
              <a:t> </a:t>
            </a:r>
            <a:r>
              <a:rPr sz="2000" spc="-25" dirty="0">
                <a:latin typeface="Times New Roman"/>
                <a:cs typeface="Times New Roman"/>
              </a:rPr>
              <a:t>закон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Федерации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от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23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июня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2016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14" dirty="0">
                <a:latin typeface="Times New Roman"/>
                <a:cs typeface="Times New Roman"/>
              </a:rPr>
              <a:t>г.</a:t>
            </a:r>
            <a:endParaRPr sz="2000" dirty="0">
              <a:latin typeface="Times New Roman"/>
              <a:cs typeface="Times New Roman"/>
            </a:endParaRPr>
          </a:p>
          <a:p>
            <a:pPr marL="241300">
              <a:lnSpc>
                <a:spcPts val="2039"/>
              </a:lnSpc>
            </a:pPr>
            <a:r>
              <a:rPr sz="2000" spc="-10" dirty="0">
                <a:latin typeface="Times New Roman"/>
                <a:cs typeface="Times New Roman"/>
              </a:rPr>
              <a:t>№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182-ФЗ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«Об</a:t>
            </a:r>
            <a:r>
              <a:rPr sz="2000" spc="7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основах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системы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профилактики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правонарушений</a:t>
            </a:r>
            <a:r>
              <a:rPr sz="2000" spc="11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в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Российской</a:t>
            </a:r>
            <a:r>
              <a:rPr sz="2000" spc="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Федерации»;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244" y="228041"/>
            <a:ext cx="10279380" cy="122237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84"/>
              </a:spcBef>
            </a:pPr>
            <a:r>
              <a:rPr sz="2800" b="0" dirty="0">
                <a:latin typeface="Times New Roman"/>
                <a:cs typeface="Times New Roman"/>
              </a:rPr>
              <a:t>При</a:t>
            </a:r>
            <a:r>
              <a:rPr sz="2800" b="0" spc="-10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определении</a:t>
            </a:r>
            <a:r>
              <a:rPr sz="2800" b="0" spc="-5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содержания</a:t>
            </a:r>
            <a:r>
              <a:rPr sz="2800" b="0" spc="-60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воспитательной</a:t>
            </a:r>
            <a:r>
              <a:rPr sz="2800" b="0" spc="-5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деятельности</a:t>
            </a:r>
            <a:r>
              <a:rPr sz="2800" b="0" spc="-8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Штаба </a:t>
            </a:r>
            <a:r>
              <a:rPr sz="2800" b="0" spc="-68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воспитательной</a:t>
            </a:r>
            <a:r>
              <a:rPr sz="2800" b="0" spc="-7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работы</a:t>
            </a:r>
            <a:r>
              <a:rPr sz="2800" b="0" spc="-50" dirty="0">
                <a:latin typeface="Times New Roman"/>
                <a:cs typeface="Times New Roman"/>
              </a:rPr>
              <a:t> </a:t>
            </a:r>
            <a:r>
              <a:rPr sz="2800" b="0" spc="-25" dirty="0">
                <a:latin typeface="Times New Roman"/>
                <a:cs typeface="Times New Roman"/>
              </a:rPr>
              <a:t>необходимо</a:t>
            </a:r>
            <a:r>
              <a:rPr sz="2800" b="0" spc="-100" dirty="0">
                <a:latin typeface="Times New Roman"/>
                <a:cs typeface="Times New Roman"/>
              </a:rPr>
              <a:t> </a:t>
            </a:r>
            <a:r>
              <a:rPr sz="2800" b="0" spc="-25" dirty="0">
                <a:latin typeface="Times New Roman"/>
                <a:cs typeface="Times New Roman"/>
              </a:rPr>
              <a:t>руководствоваться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ts val="2975"/>
              </a:lnSpc>
            </a:pPr>
            <a:r>
              <a:rPr sz="2800" b="0" spc="-10" dirty="0">
                <a:latin typeface="Times New Roman"/>
                <a:cs typeface="Times New Roman"/>
              </a:rPr>
              <a:t>следующими</a:t>
            </a:r>
            <a:r>
              <a:rPr sz="2800" b="0" spc="-15" dirty="0">
                <a:latin typeface="Times New Roman"/>
                <a:cs typeface="Times New Roman"/>
              </a:rPr>
              <a:t> </a:t>
            </a:r>
            <a:r>
              <a:rPr sz="2800" b="0" spc="-20" dirty="0">
                <a:latin typeface="Times New Roman"/>
                <a:cs typeface="Times New Roman"/>
              </a:rPr>
              <a:t>законодательными</a:t>
            </a:r>
            <a:r>
              <a:rPr sz="2800" b="0" spc="-75" dirty="0">
                <a:latin typeface="Times New Roman"/>
                <a:cs typeface="Times New Roman"/>
              </a:rPr>
              <a:t> </a:t>
            </a:r>
            <a:r>
              <a:rPr sz="2800" b="0" spc="5" dirty="0">
                <a:latin typeface="Times New Roman"/>
                <a:cs typeface="Times New Roman"/>
              </a:rPr>
              <a:t>и</a:t>
            </a:r>
            <a:r>
              <a:rPr sz="2800" b="0" spc="15" dirty="0">
                <a:latin typeface="Times New Roman"/>
                <a:cs typeface="Times New Roman"/>
              </a:rPr>
              <a:t> </a:t>
            </a:r>
            <a:r>
              <a:rPr sz="2800" b="0" spc="-5" dirty="0">
                <a:latin typeface="Times New Roman"/>
                <a:cs typeface="Times New Roman"/>
              </a:rPr>
              <a:t>нормативно-правовыми</a:t>
            </a:r>
            <a:r>
              <a:rPr sz="2800" b="0" spc="-95" dirty="0">
                <a:latin typeface="Times New Roman"/>
                <a:cs typeface="Times New Roman"/>
              </a:rPr>
              <a:t> </a:t>
            </a:r>
            <a:r>
              <a:rPr sz="2800" b="0" dirty="0">
                <a:latin typeface="Times New Roman"/>
                <a:cs typeface="Times New Roman"/>
              </a:rPr>
              <a:t>актами: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7244" y="1673174"/>
            <a:ext cx="10320020" cy="467423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241300" indent="-228600">
              <a:lnSpc>
                <a:spcPts val="1825"/>
              </a:lnSpc>
              <a:spcBef>
                <a:spcPts val="11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Федеральный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государственный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образовательный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стандарт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начального общего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утвержденный</a:t>
            </a:r>
            <a:endParaRPr sz="1600" dirty="0">
              <a:latin typeface="Times New Roman"/>
              <a:cs typeface="Times New Roman"/>
            </a:endParaRPr>
          </a:p>
          <a:p>
            <a:pPr marL="241300">
              <a:lnSpc>
                <a:spcPts val="1825"/>
              </a:lnSpc>
            </a:pPr>
            <a:r>
              <a:rPr sz="1600" spc="-5" dirty="0">
                <a:latin typeface="Times New Roman"/>
                <a:cs typeface="Times New Roman"/>
              </a:rPr>
              <a:t>приказом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Министерства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просвещения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Российской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Федерации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от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31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мая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2021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Times New Roman"/>
                <a:cs typeface="Times New Roman"/>
              </a:rPr>
              <a:t>г.</a:t>
            </a:r>
            <a:r>
              <a:rPr sz="1600" spc="5" dirty="0">
                <a:latin typeface="Times New Roman"/>
                <a:cs typeface="Times New Roman"/>
              </a:rPr>
              <a:t> № 286;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825"/>
              </a:lnSpc>
              <a:spcBef>
                <a:spcPts val="81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Федеральный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государственный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образовательный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стандарт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основного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общего</a:t>
            </a:r>
            <a:r>
              <a:rPr sz="1600" spc="6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образования,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утвержденный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приказом</a:t>
            </a:r>
            <a:endParaRPr sz="1600" dirty="0">
              <a:latin typeface="Times New Roman"/>
              <a:cs typeface="Times New Roman"/>
            </a:endParaRPr>
          </a:p>
          <a:p>
            <a:pPr marL="241300">
              <a:lnSpc>
                <a:spcPts val="1825"/>
              </a:lnSpc>
            </a:pPr>
            <a:r>
              <a:rPr sz="1600" dirty="0">
                <a:latin typeface="Times New Roman"/>
                <a:cs typeface="Times New Roman"/>
              </a:rPr>
              <a:t>Министерства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просвещения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Российской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Федерации</a:t>
            </a:r>
            <a:r>
              <a:rPr sz="1600" spc="-20" dirty="0">
                <a:latin typeface="Times New Roman"/>
                <a:cs typeface="Times New Roman"/>
              </a:rPr>
              <a:t> от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31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мая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2021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Times New Roman"/>
                <a:cs typeface="Times New Roman"/>
              </a:rPr>
              <a:t>г.</a:t>
            </a:r>
            <a:r>
              <a:rPr sz="1600" spc="5" dirty="0">
                <a:latin typeface="Times New Roman"/>
                <a:cs typeface="Times New Roman"/>
              </a:rPr>
              <a:t> №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287;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825"/>
              </a:lnSpc>
              <a:spcBef>
                <a:spcPts val="81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Федеральный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государственный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образовательный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стандарт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среднего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общего</a:t>
            </a:r>
            <a:r>
              <a:rPr sz="1600" spc="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образования,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утвержденный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приказом</a:t>
            </a:r>
            <a:endParaRPr sz="1600" dirty="0">
              <a:latin typeface="Times New Roman"/>
              <a:cs typeface="Times New Roman"/>
            </a:endParaRPr>
          </a:p>
          <a:p>
            <a:pPr marL="241300">
              <a:lnSpc>
                <a:spcPts val="1825"/>
              </a:lnSpc>
            </a:pPr>
            <a:r>
              <a:rPr sz="1600" dirty="0">
                <a:latin typeface="Times New Roman"/>
                <a:cs typeface="Times New Roman"/>
              </a:rPr>
              <a:t>Министерства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и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науки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Российской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Федерации </a:t>
            </a:r>
            <a:r>
              <a:rPr sz="1600" spc="-20" dirty="0">
                <a:latin typeface="Times New Roman"/>
                <a:cs typeface="Times New Roman"/>
              </a:rPr>
              <a:t>от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12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августа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2022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Times New Roman"/>
                <a:cs typeface="Times New Roman"/>
              </a:rPr>
              <a:t>г.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№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732;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825"/>
              </a:lnSpc>
              <a:spcBef>
                <a:spcPts val="79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Федеральная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образовательная </a:t>
            </a:r>
            <a:r>
              <a:rPr sz="1600" dirty="0">
                <a:latin typeface="Times New Roman"/>
                <a:cs typeface="Times New Roman"/>
              </a:rPr>
              <a:t>программа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начального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общего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(утверждена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приказом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Министерства</a:t>
            </a:r>
          </a:p>
          <a:p>
            <a:pPr marL="241300">
              <a:lnSpc>
                <a:spcPts val="1825"/>
              </a:lnSpc>
            </a:pPr>
            <a:r>
              <a:rPr sz="1600" spc="5" dirty="0">
                <a:latin typeface="Times New Roman"/>
                <a:cs typeface="Times New Roman"/>
              </a:rPr>
              <a:t>просвещения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РФ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от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16.11.2022г.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№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992);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825"/>
              </a:lnSpc>
              <a:spcBef>
                <a:spcPts val="82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Федеральная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образовательная</a:t>
            </a:r>
            <a:r>
              <a:rPr sz="1600" dirty="0">
                <a:latin typeface="Times New Roman"/>
                <a:cs typeface="Times New Roman"/>
              </a:rPr>
              <a:t> программа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основного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общего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(утверждена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приказом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Министерства</a:t>
            </a:r>
          </a:p>
          <a:p>
            <a:pPr marL="241300">
              <a:lnSpc>
                <a:spcPts val="1825"/>
              </a:lnSpc>
            </a:pPr>
            <a:r>
              <a:rPr sz="1600" spc="5" dirty="0">
                <a:latin typeface="Times New Roman"/>
                <a:cs typeface="Times New Roman"/>
              </a:rPr>
              <a:t>просвещения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РФ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от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16.11.2022г.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№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993);</a:t>
            </a:r>
            <a:endParaRPr sz="1600" dirty="0">
              <a:latin typeface="Times New Roman"/>
              <a:cs typeface="Times New Roman"/>
            </a:endParaRPr>
          </a:p>
          <a:p>
            <a:pPr marL="241300" marR="577850" indent="-228600">
              <a:lnSpc>
                <a:spcPts val="1730"/>
              </a:lnSpc>
              <a:spcBef>
                <a:spcPts val="1035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Федеральная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образовательная</a:t>
            </a:r>
            <a:r>
              <a:rPr sz="1600" dirty="0">
                <a:latin typeface="Times New Roman"/>
                <a:cs typeface="Times New Roman"/>
              </a:rPr>
              <a:t> программа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среднего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общего</a:t>
            </a:r>
            <a:r>
              <a:rPr sz="1600" spc="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образования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(утверждена</a:t>
            </a:r>
            <a:r>
              <a:rPr sz="1600" spc="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приказом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Министерства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просвещения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15" dirty="0">
                <a:latin typeface="Times New Roman"/>
                <a:cs typeface="Times New Roman"/>
              </a:rPr>
              <a:t>РФ </a:t>
            </a:r>
            <a:r>
              <a:rPr sz="1600" spc="-20" dirty="0">
                <a:latin typeface="Times New Roman"/>
                <a:cs typeface="Times New Roman"/>
              </a:rPr>
              <a:t>от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22.11.2022г.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№ 1014);</a:t>
            </a:r>
            <a:endParaRPr sz="1600" dirty="0">
              <a:latin typeface="Times New Roman"/>
              <a:cs typeface="Times New Roman"/>
            </a:endParaRPr>
          </a:p>
          <a:p>
            <a:pPr marL="241300" marR="546100" indent="-228600">
              <a:lnSpc>
                <a:spcPts val="1730"/>
              </a:lnSpc>
              <a:spcBef>
                <a:spcPts val="98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10" dirty="0">
                <a:latin typeface="Times New Roman"/>
                <a:cs typeface="Times New Roman"/>
              </a:rPr>
              <a:t>Стратегия</a:t>
            </a:r>
            <a:r>
              <a:rPr sz="1600" dirty="0">
                <a:latin typeface="Times New Roman"/>
                <a:cs typeface="Times New Roman"/>
              </a:rPr>
              <a:t> развития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воспитания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 </a:t>
            </a:r>
            <a:r>
              <a:rPr sz="1600" spc="-5" dirty="0">
                <a:latin typeface="Times New Roman"/>
                <a:cs typeface="Times New Roman"/>
              </a:rPr>
              <a:t>Российской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Федерации</a:t>
            </a:r>
            <a:r>
              <a:rPr sz="1600" dirty="0">
                <a:latin typeface="Times New Roman"/>
                <a:cs typeface="Times New Roman"/>
              </a:rPr>
              <a:t> на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период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до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2025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года,</a:t>
            </a:r>
            <a:r>
              <a:rPr sz="1600" spc="5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утверждена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распоряжением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Правительства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Российской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Федерации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от</a:t>
            </a:r>
            <a:r>
              <a:rPr sz="160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29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мая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2015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Times New Roman"/>
                <a:cs typeface="Times New Roman"/>
              </a:rPr>
              <a:t>г.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№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Times New Roman"/>
                <a:cs typeface="Times New Roman"/>
              </a:rPr>
              <a:t>996-р;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1825"/>
              </a:lnSpc>
              <a:spcBef>
                <a:spcPts val="790"/>
              </a:spcBef>
              <a:buFont typeface="Arial MT"/>
              <a:buChar char="•"/>
              <a:tabLst>
                <a:tab pos="240665" algn="l"/>
                <a:tab pos="241300" algn="l"/>
              </a:tabLst>
            </a:pPr>
            <a:r>
              <a:rPr sz="1600" spc="-5" dirty="0">
                <a:latin typeface="Times New Roman"/>
                <a:cs typeface="Times New Roman"/>
              </a:rPr>
              <a:t>План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мероприятий</a:t>
            </a:r>
            <a:r>
              <a:rPr sz="1600" dirty="0">
                <a:latin typeface="Times New Roman"/>
                <a:cs typeface="Times New Roman"/>
              </a:rPr>
              <a:t> по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реализации в</a:t>
            </a:r>
            <a:r>
              <a:rPr sz="1600" spc="5" dirty="0">
                <a:latin typeface="Times New Roman"/>
                <a:cs typeface="Times New Roman"/>
              </a:rPr>
              <a:t> 2021-2025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годах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Стратегии</a:t>
            </a:r>
            <a:r>
              <a:rPr sz="1600" spc="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развития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воспитания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в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Российской</a:t>
            </a:r>
            <a:r>
              <a:rPr sz="1600" spc="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Федерации</a:t>
            </a:r>
            <a:endParaRPr sz="1600" dirty="0">
              <a:latin typeface="Times New Roman"/>
              <a:cs typeface="Times New Roman"/>
            </a:endParaRPr>
          </a:p>
          <a:p>
            <a:pPr marL="241300" marR="1901825">
              <a:lnSpc>
                <a:spcPts val="1730"/>
              </a:lnSpc>
              <a:spcBef>
                <a:spcPts val="120"/>
              </a:spcBef>
            </a:pPr>
            <a:r>
              <a:rPr sz="1600" dirty="0">
                <a:latin typeface="Times New Roman"/>
                <a:cs typeface="Times New Roman"/>
              </a:rPr>
              <a:t>на </a:t>
            </a:r>
            <a:r>
              <a:rPr sz="1600" spc="-10" dirty="0">
                <a:latin typeface="Times New Roman"/>
                <a:cs typeface="Times New Roman"/>
              </a:rPr>
              <a:t>период </a:t>
            </a:r>
            <a:r>
              <a:rPr sz="1600" dirty="0">
                <a:latin typeface="Times New Roman"/>
                <a:cs typeface="Times New Roman"/>
              </a:rPr>
              <a:t>до </a:t>
            </a:r>
            <a:r>
              <a:rPr sz="1600" spc="5" dirty="0">
                <a:latin typeface="Times New Roman"/>
                <a:cs typeface="Times New Roman"/>
              </a:rPr>
              <a:t>2025 </a:t>
            </a:r>
            <a:r>
              <a:rPr sz="1600" spc="-25" dirty="0">
                <a:latin typeface="Times New Roman"/>
                <a:cs typeface="Times New Roman"/>
              </a:rPr>
              <a:t>года, </a:t>
            </a:r>
            <a:r>
              <a:rPr sz="1600" spc="-5" dirty="0">
                <a:latin typeface="Times New Roman"/>
                <a:cs typeface="Times New Roman"/>
              </a:rPr>
              <a:t>утвержденный распоряжением Правительства Российской Федерации </a:t>
            </a:r>
            <a:r>
              <a:rPr sz="1600" spc="-38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от</a:t>
            </a:r>
            <a:r>
              <a:rPr sz="1600" spc="-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12</a:t>
            </a:r>
            <a:r>
              <a:rPr sz="1600" spc="-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ноября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2020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100" dirty="0">
                <a:latin typeface="Times New Roman"/>
                <a:cs typeface="Times New Roman"/>
              </a:rPr>
              <a:t>г.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№ </a:t>
            </a:r>
            <a:r>
              <a:rPr sz="1600" spc="10" dirty="0">
                <a:latin typeface="Times New Roman"/>
                <a:cs typeface="Times New Roman"/>
              </a:rPr>
              <a:t>2945-р.</a:t>
            </a:r>
            <a:endParaRPr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64254" marR="5080" indent="-3396615">
              <a:lnSpc>
                <a:spcPts val="4750"/>
              </a:lnSpc>
              <a:spcBef>
                <a:spcPts val="695"/>
              </a:spcBef>
            </a:pPr>
            <a:r>
              <a:rPr spc="-25" dirty="0"/>
              <a:t>Локальные</a:t>
            </a:r>
            <a:r>
              <a:rPr spc="15" dirty="0"/>
              <a:t> </a:t>
            </a:r>
            <a:r>
              <a:rPr spc="-10" dirty="0"/>
              <a:t>акты</a:t>
            </a:r>
            <a:r>
              <a:rPr spc="50" dirty="0"/>
              <a:t> </a:t>
            </a:r>
            <a:r>
              <a:rPr spc="-20" dirty="0"/>
              <a:t>общеобразовательной </a:t>
            </a:r>
            <a:r>
              <a:rPr spc="-1085" dirty="0"/>
              <a:t> </a:t>
            </a:r>
            <a:r>
              <a:rPr spc="-10" dirty="0"/>
              <a:t>организации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244" y="1804797"/>
            <a:ext cx="9652000" cy="4033520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2409190">
              <a:lnSpc>
                <a:spcPts val="3020"/>
              </a:lnSpc>
              <a:spcBef>
                <a:spcPts val="490"/>
              </a:spcBef>
            </a:pPr>
            <a:r>
              <a:rPr sz="2800" spc="-5" dirty="0">
                <a:latin typeface="Times New Roman"/>
                <a:cs typeface="Times New Roman"/>
              </a:rPr>
              <a:t>А) </a:t>
            </a:r>
            <a:r>
              <a:rPr sz="2800" spc="-15" dirty="0">
                <a:latin typeface="Times New Roman"/>
                <a:cs typeface="Times New Roman"/>
              </a:rPr>
              <a:t>Положение </a:t>
            </a:r>
            <a:r>
              <a:rPr sz="2800" dirty="0">
                <a:latin typeface="Times New Roman"/>
                <a:cs typeface="Times New Roman"/>
              </a:rPr>
              <a:t>о </a:t>
            </a:r>
            <a:r>
              <a:rPr sz="2800" spc="-5" dirty="0">
                <a:latin typeface="Times New Roman"/>
                <a:cs typeface="Times New Roman"/>
              </a:rPr>
              <a:t>Штабе </a:t>
            </a:r>
            <a:r>
              <a:rPr sz="2800" dirty="0">
                <a:latin typeface="Times New Roman"/>
                <a:cs typeface="Times New Roman"/>
              </a:rPr>
              <a:t>воспитательной </a:t>
            </a:r>
            <a:r>
              <a:rPr sz="2800" spc="-10" dirty="0">
                <a:latin typeface="Times New Roman"/>
                <a:cs typeface="Times New Roman"/>
              </a:rPr>
              <a:t>работы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общеобразовательной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организации;</a:t>
            </a:r>
          </a:p>
          <a:p>
            <a:pPr marL="12700" marR="367665">
              <a:lnSpc>
                <a:spcPts val="3030"/>
              </a:lnSpc>
              <a:spcBef>
                <a:spcPts val="990"/>
              </a:spcBef>
            </a:pPr>
            <a:r>
              <a:rPr sz="2800" dirty="0">
                <a:latin typeface="Times New Roman"/>
                <a:cs typeface="Times New Roman"/>
              </a:rPr>
              <a:t>Б) </a:t>
            </a:r>
            <a:r>
              <a:rPr sz="2800" spc="-5" dirty="0">
                <a:latin typeface="Times New Roman"/>
                <a:cs typeface="Times New Roman"/>
              </a:rPr>
              <a:t>Приказ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о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(продолжении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деятельности)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ШВР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на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учебный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30" dirty="0">
                <a:latin typeface="Times New Roman"/>
                <a:cs typeface="Times New Roman"/>
              </a:rPr>
              <a:t>год;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20"/>
              </a:spcBef>
            </a:pPr>
            <a:r>
              <a:rPr sz="2800" dirty="0">
                <a:latin typeface="Times New Roman"/>
                <a:cs typeface="Times New Roman"/>
              </a:rPr>
              <a:t>В) </a:t>
            </a:r>
            <a:r>
              <a:rPr sz="2800" spc="-10" dirty="0">
                <a:latin typeface="Times New Roman"/>
                <a:cs typeface="Times New Roman"/>
              </a:rPr>
              <a:t>Приложения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к </a:t>
            </a:r>
            <a:r>
              <a:rPr sz="2800" spc="-50" dirty="0">
                <a:latin typeface="Times New Roman"/>
                <a:cs typeface="Times New Roman"/>
              </a:rPr>
              <a:t>приказу,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описанному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пункте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Б:</a:t>
            </a:r>
            <a:endParaRPr sz="2800" dirty="0">
              <a:latin typeface="Times New Roman"/>
              <a:cs typeface="Times New Roman"/>
            </a:endParaRPr>
          </a:p>
          <a:p>
            <a:pPr marL="12700" marR="5080">
              <a:lnSpc>
                <a:spcPts val="3030"/>
              </a:lnSpc>
              <a:spcBef>
                <a:spcPts val="1050"/>
              </a:spcBef>
              <a:buChar char="-"/>
              <a:tabLst>
                <a:tab pos="220345" algn="l"/>
                <a:tab pos="2982595" algn="l"/>
                <a:tab pos="3871595" algn="l"/>
              </a:tabLst>
            </a:pPr>
            <a:r>
              <a:rPr sz="2800" spc="-5" dirty="0">
                <a:latin typeface="Times New Roman"/>
                <a:cs typeface="Times New Roman"/>
              </a:rPr>
              <a:t>приложение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1 –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«</a:t>
            </a:r>
            <a:r>
              <a:rPr sz="2800" b="1" spc="5" dirty="0">
                <a:latin typeface="Times New Roman"/>
                <a:cs typeface="Times New Roman"/>
              </a:rPr>
              <a:t>Состав</a:t>
            </a:r>
            <a:r>
              <a:rPr sz="2800" b="1" spc="-3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ШВР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(конкретной)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образовательной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организации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20</a:t>
            </a:r>
            <a:r>
              <a:rPr sz="2800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/20</a:t>
            </a:r>
            <a:r>
              <a:rPr sz="28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учебном</a:t>
            </a:r>
            <a:r>
              <a:rPr sz="2800" spc="-3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году»;</a:t>
            </a:r>
            <a:endParaRPr sz="2800" dirty="0">
              <a:latin typeface="Times New Roman"/>
              <a:cs typeface="Times New Roman"/>
            </a:endParaRPr>
          </a:p>
          <a:p>
            <a:pPr marL="12700" marR="845819">
              <a:lnSpc>
                <a:spcPts val="3020"/>
              </a:lnSpc>
              <a:spcBef>
                <a:spcPts val="985"/>
              </a:spcBef>
              <a:buChar char="-"/>
              <a:tabLst>
                <a:tab pos="220345" algn="l"/>
                <a:tab pos="5599430" algn="l"/>
                <a:tab pos="6497320" algn="l"/>
              </a:tabLst>
            </a:pPr>
            <a:r>
              <a:rPr sz="2800" spc="-5" dirty="0">
                <a:latin typeface="Times New Roman"/>
                <a:cs typeface="Times New Roman"/>
              </a:rPr>
              <a:t>приложение </a:t>
            </a:r>
            <a:r>
              <a:rPr sz="2800" dirty="0">
                <a:latin typeface="Times New Roman"/>
                <a:cs typeface="Times New Roman"/>
              </a:rPr>
              <a:t>2 – «</a:t>
            </a:r>
            <a:r>
              <a:rPr sz="2800" b="1" dirty="0">
                <a:latin typeface="Times New Roman"/>
                <a:cs typeface="Times New Roman"/>
              </a:rPr>
              <a:t>План </a:t>
            </a:r>
            <a:r>
              <a:rPr sz="2800" b="1" spc="-5" dirty="0">
                <a:latin typeface="Times New Roman"/>
                <a:cs typeface="Times New Roman"/>
              </a:rPr>
              <a:t>заседаний </a:t>
            </a:r>
            <a:r>
              <a:rPr sz="2800" b="1" dirty="0">
                <a:latin typeface="Times New Roman"/>
                <a:cs typeface="Times New Roman"/>
              </a:rPr>
              <a:t>ШВР </a:t>
            </a:r>
            <a:r>
              <a:rPr sz="2800" spc="-10" dirty="0">
                <a:latin typeface="Times New Roman"/>
                <a:cs typeface="Times New Roman"/>
              </a:rPr>
              <a:t>(конкретной) 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образовательной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организации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10" dirty="0">
                <a:latin typeface="Times New Roman"/>
                <a:cs typeface="Times New Roman"/>
              </a:rPr>
              <a:t>20</a:t>
            </a:r>
            <a:r>
              <a:rPr sz="2800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2800" dirty="0">
                <a:latin typeface="Times New Roman"/>
                <a:cs typeface="Times New Roman"/>
              </a:rPr>
              <a:t>/20</a:t>
            </a:r>
            <a:r>
              <a:rPr sz="28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учебном</a:t>
            </a:r>
            <a:r>
              <a:rPr sz="2800" spc="-140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году».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</TotalTime>
  <Words>1433</Words>
  <Application>Microsoft Office PowerPoint</Application>
  <PresentationFormat>Широкоэкранный</PresentationFormat>
  <Paragraphs>185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Arial MT</vt:lpstr>
      <vt:lpstr>Calibri</vt:lpstr>
      <vt:lpstr>Times New Roman</vt:lpstr>
      <vt:lpstr>Wingdings</vt:lpstr>
      <vt:lpstr>Office Theme</vt:lpstr>
      <vt:lpstr>ШТАБ ВОСПИТАТЕЛЬНОЙ  РАБОТЫ В ОБРАЗОВАТЕЛЬНОЙ  ОРГАНИЗАЦИИ</vt:lpstr>
      <vt:lpstr>Презентация PowerPoint</vt:lpstr>
      <vt:lpstr>Презентация PowerPoint</vt:lpstr>
      <vt:lpstr>С учетом государственных задач осуществлена работа по пересмотру подходов к реализации системы воспитания  в Российской Федерации. Это определено в:</vt:lpstr>
      <vt:lpstr>С учетом государственных задач осуществлена работа по пересмотру подходов к реализации системы воспитания  в Российской Федерации. Это определено в:</vt:lpstr>
      <vt:lpstr>С учетом государственных задач осуществлена работа по пересмотру подходов к реализации системы воспитания  в Российской Федерации. Это определено в:</vt:lpstr>
      <vt:lpstr>При определении содержания воспитательной деятельности Штаба  воспитательной работы необходимо руководствоваться следующими законодательными и нормативно-правовыми актами:</vt:lpstr>
      <vt:lpstr>При определении содержания воспитательной деятельности Штаба  воспитательной работы необходимо руководствоваться следующими законодательными и нормативно-правовыми актами:</vt:lpstr>
      <vt:lpstr>Локальные акты общеобразовательной  организации</vt:lpstr>
      <vt:lpstr>Основные понятия</vt:lpstr>
      <vt:lpstr>Основные понятия</vt:lpstr>
      <vt:lpstr>Основные понятия</vt:lpstr>
      <vt:lpstr>Основные понятия</vt:lpstr>
      <vt:lpstr>Примерная структура положения о Штабе воспитательной работы общеобразовательной  организации</vt:lpstr>
      <vt:lpstr>Специалисты ШВР</vt:lpstr>
      <vt:lpstr>Заместитель руководителя по воспитательной работе осуществляет:</vt:lpstr>
      <vt:lpstr>Руководитель спортивного клуба  осуществляет:</vt:lpstr>
      <vt:lpstr>Социальный педагог осуществляет:</vt:lpstr>
      <vt:lpstr>Педагог-психолог осуществляет:</vt:lpstr>
      <vt:lpstr>Педагог дополнительного образования  осуществляет:</vt:lpstr>
      <vt:lpstr>Педагог-организатор (вожатый)  осуществляет:</vt:lpstr>
      <vt:lpstr>Педагог-библиотекарь осуществляет:</vt:lpstr>
      <vt:lpstr>Советник директора по воспитанию  и взаимодействию с детскими  общественными объединениями:</vt:lpstr>
      <vt:lpstr>Спасибо за внимание!</vt:lpstr>
      <vt:lpstr>Задание: предложить свое решение  по предложенному кейсу.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ШТАБ ВОСПИТАТЕЛЬНОЙ  РАБОТЫ В ОБРАЗОВАТЕЛЬНОЙ  ОРГАНИЗАЦИИ</dc:title>
  <cp:lastModifiedBy>Honor</cp:lastModifiedBy>
  <cp:revision>12</cp:revision>
  <dcterms:created xsi:type="dcterms:W3CDTF">2023-06-18T06:19:12Z</dcterms:created>
  <dcterms:modified xsi:type="dcterms:W3CDTF">2023-08-22T13:31:23Z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2023-05-22T00:00:00Z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2023-06-18T00:00:00Z</vt:filetime>
  </property>
</Properties>
</file>